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5"/>
  </p:notesMasterIdLst>
  <p:handoutMasterIdLst>
    <p:handoutMasterId r:id="rId36"/>
  </p:handoutMasterIdLst>
  <p:sldIdLst>
    <p:sldId id="342" r:id="rId2"/>
    <p:sldId id="371" r:id="rId3"/>
    <p:sldId id="343" r:id="rId4"/>
    <p:sldId id="348" r:id="rId5"/>
    <p:sldId id="349" r:id="rId6"/>
    <p:sldId id="344" r:id="rId7"/>
    <p:sldId id="350" r:id="rId8"/>
    <p:sldId id="351" r:id="rId9"/>
    <p:sldId id="360" r:id="rId10"/>
    <p:sldId id="352" r:id="rId11"/>
    <p:sldId id="327" r:id="rId12"/>
    <p:sldId id="353" r:id="rId13"/>
    <p:sldId id="354" r:id="rId14"/>
    <p:sldId id="355" r:id="rId15"/>
    <p:sldId id="356" r:id="rId16"/>
    <p:sldId id="357" r:id="rId17"/>
    <p:sldId id="329" r:id="rId18"/>
    <p:sldId id="358" r:id="rId19"/>
    <p:sldId id="359" r:id="rId20"/>
    <p:sldId id="332" r:id="rId21"/>
    <p:sldId id="361" r:id="rId22"/>
    <p:sldId id="362" r:id="rId23"/>
    <p:sldId id="334" r:id="rId24"/>
    <p:sldId id="363" r:id="rId25"/>
    <p:sldId id="364" r:id="rId26"/>
    <p:sldId id="365" r:id="rId27"/>
    <p:sldId id="335" r:id="rId28"/>
    <p:sldId id="366" r:id="rId29"/>
    <p:sldId id="372" r:id="rId30"/>
    <p:sldId id="336" r:id="rId31"/>
    <p:sldId id="368" r:id="rId32"/>
    <p:sldId id="337" r:id="rId33"/>
    <p:sldId id="338" r:id="rId34"/>
  </p:sldIdLst>
  <p:sldSz cx="12192000" cy="6858000"/>
  <p:notesSz cx="9939338" cy="68072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5A"/>
    <a:srgbClr val="009964"/>
    <a:srgbClr val="009900"/>
    <a:srgbClr val="4D4D4D"/>
    <a:srgbClr val="FF0000"/>
    <a:srgbClr val="0000FF"/>
    <a:srgbClr val="CCFF33"/>
    <a:srgbClr val="0450AC"/>
    <a:srgbClr val="002A7E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767" autoAdjust="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0EB2C-97CD-448D-8B5B-2836D74E6E5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7C4E8-D90B-4C5E-97BD-CF92B995D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511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C214067-029C-4D46-A0E9-7F404E36FC75}" type="datetimeFigureOut">
              <a:rPr lang="zh-CN" altLang="en-US"/>
              <a:pPr>
                <a:defRPr/>
              </a:pPr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F79EF43-2289-407B-8280-2C7B5D882A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055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9EF43-2289-407B-8280-2C7B5D882A1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60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9EF43-2289-407B-8280-2C7B5D882A1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6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9EF43-2289-407B-8280-2C7B5D882A1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4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79EF43-2289-407B-8280-2C7B5D882A1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8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79EF43-2289-407B-8280-2C7B5D882A1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2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1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3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094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0849146" y="530370"/>
            <a:ext cx="1093711" cy="369332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prstClr val="white"/>
                </a:solidFill>
                <a:latin typeface="Calibri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prstClr val="white"/>
                </a:solidFill>
                <a:latin typeface="Calibri"/>
              </a:rPr>
              <a:t>  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18181" y="914400"/>
            <a:ext cx="11131385" cy="53398"/>
            <a:chOff x="765506" y="908720"/>
            <a:chExt cx="5305500" cy="664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65506" y="908720"/>
              <a:ext cx="5305500" cy="0"/>
            </a:xfrm>
            <a:prstGeom prst="line">
              <a:avLst/>
            </a:prstGeom>
            <a:ln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5506" y="975205"/>
              <a:ext cx="5305500" cy="0"/>
            </a:xfrm>
            <a:prstGeom prst="line">
              <a:avLst/>
            </a:prstGeom>
            <a:ln w="57150">
              <a:solidFill>
                <a:srgbClr val="36B2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106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ownloads\pic\websbook_com_315899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250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0849146" y="530370"/>
            <a:ext cx="1093711" cy="369332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prstClr val="white"/>
                </a:solidFill>
                <a:latin typeface="Calibri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prstClr val="white"/>
                </a:solidFill>
                <a:latin typeface="Calibri"/>
              </a:rPr>
              <a:t>  </a:t>
            </a: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86193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07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02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94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19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28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4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89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2024/4/19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74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4AE08C3-F3EE-41F1-A5CE-35FA3E9F75A4}" type="datetimeFigureOut">
              <a:rPr lang="zh-CN" altLang="en-US" smtClean="0"/>
              <a:pPr>
                <a:defRPr/>
              </a:pPr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C71972-1368-4C61-AF23-0AF37EADB62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56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61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../../&#21270;&#23398;/&#39640;&#32771;/&#24517;&#20462;1/&#35838;&#20214;/4&#38750;&#37329;&#23646;&#21450;&#20854;&#21270;&#21512;&#29289;/&#31532;&#20108;&#33410;&#23500;&#38598;&#22312;&#28023;&#27700;&#30340;&#20803;&#32032;--&#27695;/&#31532;&#20108;&#33410;%20&#23500;&#38598;&#22312;&#28023;&#27700;&#20013;&#30340;&#20803;&#32032;&#8212;&#8212;&#27695;/11&#12289;&#27695;&#27668;&#30340;&#28082;&#21270;.DA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10047289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视频导学</a:t>
            </a:r>
          </a:p>
        </p:txBody>
      </p:sp>
      <p:sp>
        <p:nvSpPr>
          <p:cNvPr id="5" name="矩形 4"/>
          <p:cNvSpPr/>
          <p:nvPr/>
        </p:nvSpPr>
        <p:spPr>
          <a:xfrm>
            <a:off x="2201872" y="5646276"/>
            <a:ext cx="784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通过这段视频，我们可以发现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具有哪些性质？</a:t>
            </a:r>
          </a:p>
        </p:txBody>
      </p:sp>
    </p:spTree>
    <p:extLst>
      <p:ext uri="{BB962C8B-B14F-4D97-AF65-F5344CB8AC3E}">
        <p14:creationId xmlns:p14="http://schemas.microsoft.com/office/powerpoint/2010/main" val="15891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8538" y="1731050"/>
            <a:ext cx="3490444" cy="2849463"/>
            <a:chOff x="7803732" y="762222"/>
            <a:chExt cx="1468238" cy="4217516"/>
          </a:xfrm>
          <a:solidFill>
            <a:srgbClr val="00A5A9"/>
          </a:solidFill>
        </p:grpSpPr>
        <p:sp>
          <p:nvSpPr>
            <p:cNvPr id="3" name="竖卷形 4"/>
            <p:cNvSpPr/>
            <p:nvPr/>
          </p:nvSpPr>
          <p:spPr>
            <a:xfrm>
              <a:off x="7803732" y="1138990"/>
              <a:ext cx="1342896" cy="3476035"/>
            </a:xfrm>
            <a:prstGeom prst="rect">
              <a:avLst/>
            </a:prstGeom>
            <a:noFill/>
            <a:ln w="28575">
              <a:solidFill>
                <a:srgbClr val="00A5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03732" y="1625898"/>
              <a:ext cx="1468238" cy="335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氯化亚碳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CCl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是难溶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于水的白色固体；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四氯化碳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CCl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可溶于水，得到蓝绿色溶液。</a:t>
              </a:r>
            </a:p>
            <a:p>
              <a:pPr>
                <a:lnSpc>
                  <a:spcPct val="120000"/>
                </a:lnSpc>
              </a:pP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9DF074E-53D0-7E20-55AA-FF4472F69069}"/>
                </a:ext>
              </a:extLst>
            </p:cNvPr>
            <p:cNvSpPr txBox="1"/>
            <p:nvPr/>
          </p:nvSpPr>
          <p:spPr>
            <a:xfrm>
              <a:off x="8034258" y="762222"/>
              <a:ext cx="866487" cy="756007"/>
            </a:xfrm>
            <a:prstGeom prst="roundRect">
              <a:avLst/>
            </a:prstGeom>
            <a:solidFill>
              <a:srgbClr val="00A5A9"/>
            </a:solidFill>
            <a:ln w="28575">
              <a:solidFill>
                <a:srgbClr val="00A5A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资料卡片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183231" y="5085239"/>
            <a:ext cx="6302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产生大量棕黄色烟，水溶液呈蓝绿色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00402" y="4835067"/>
            <a:ext cx="4038285" cy="816884"/>
            <a:chOff x="6037086" y="2895695"/>
            <a:chExt cx="3095930" cy="666148"/>
          </a:xfrm>
        </p:grpSpPr>
        <p:sp>
          <p:nvSpPr>
            <p:cNvPr id="10" name="文本框 81934"/>
            <p:cNvSpPr txBox="1"/>
            <p:nvPr/>
          </p:nvSpPr>
          <p:spPr>
            <a:xfrm>
              <a:off x="6037086" y="2914423"/>
              <a:ext cx="3095930" cy="6474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tIns="118800" bIns="118800" anchor="t">
              <a:spAutoFit/>
            </a:bodyPr>
            <a:lstStyle/>
            <a:p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 + 2Cl</a:t>
              </a:r>
              <a:r>
                <a:rPr lang="en-US" altLang="zh-CN" sz="36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               </a:t>
              </a:r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CCl</a:t>
              </a:r>
              <a:r>
                <a:rPr lang="en-US" altLang="zh-CN" sz="36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 </a:t>
              </a:r>
            </a:p>
          </p:txBody>
        </p:sp>
        <p:sp>
          <p:nvSpPr>
            <p:cNvPr id="8" name="直接连接符 81938"/>
            <p:cNvSpPr/>
            <p:nvPr/>
          </p:nvSpPr>
          <p:spPr>
            <a:xfrm>
              <a:off x="7590342" y="3313040"/>
              <a:ext cx="566302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1939"/>
            <p:cNvSpPr txBox="1"/>
            <p:nvPr/>
          </p:nvSpPr>
          <p:spPr>
            <a:xfrm>
              <a:off x="7531713" y="2895695"/>
              <a:ext cx="692135" cy="4266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发功</a:t>
              </a:r>
            </a:p>
          </p:txBody>
        </p:sp>
        <p:sp>
          <p:nvSpPr>
            <p:cNvPr id="11" name="直接连接符 81938"/>
            <p:cNvSpPr/>
            <p:nvPr/>
          </p:nvSpPr>
          <p:spPr>
            <a:xfrm>
              <a:off x="7590342" y="3379415"/>
              <a:ext cx="56630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89A2222-EE5F-C2D2-0031-02C834B1DB61}"/>
              </a:ext>
            </a:extLst>
          </p:cNvPr>
          <p:cNvSpPr/>
          <p:nvPr/>
        </p:nvSpPr>
        <p:spPr>
          <a:xfrm>
            <a:off x="1140971" y="1070740"/>
            <a:ext cx="20553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600" b="1" baseline="-25000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119049" y="5912298"/>
            <a:ext cx="11975970" cy="523220"/>
          </a:xfrm>
          <a:prstGeom prst="rect">
            <a:avLst/>
          </a:prstGeom>
          <a:noFill/>
          <a:ln w="412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与大多数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金属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在点燃或加热的条件直接化合，而且生成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+7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氯的金属化物</a:t>
            </a:r>
          </a:p>
        </p:txBody>
      </p:sp>
    </p:spTree>
    <p:extLst>
      <p:ext uri="{BB962C8B-B14F-4D97-AF65-F5344CB8AC3E}">
        <p14:creationId xmlns:p14="http://schemas.microsoft.com/office/powerpoint/2010/main" val="11137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541387" y="349585"/>
            <a:ext cx="291938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、与非金属反应</a:t>
            </a:r>
          </a:p>
        </p:txBody>
      </p:sp>
      <p:graphicFrame>
        <p:nvGraphicFramePr>
          <p:cNvPr id="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16862"/>
              </p:ext>
            </p:extLst>
          </p:nvPr>
        </p:nvGraphicFramePr>
        <p:xfrm>
          <a:off x="221284" y="1874775"/>
          <a:ext cx="6719838" cy="3317008"/>
        </p:xfrm>
        <a:graphic>
          <a:graphicData uri="http://schemas.openxmlformats.org/drawingml/2006/table">
            <a:tbl>
              <a:tblPr/>
              <a:tblGrid>
                <a:gridCol w="13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9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400" b="1" i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微软雅黑" pitchFamily="34" charset="-122"/>
                          <a:cs typeface="+mn-cs"/>
                        </a:rPr>
                        <a:t>氢气在氯气中点燃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zh-CN" altLang="en-US" sz="2400" b="1" i="0" kern="1200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68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400" b="1" i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微软雅黑" pitchFamily="34" charset="-122"/>
                          <a:cs typeface="+mn-cs"/>
                        </a:rPr>
                        <a:t>现象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4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400" b="1" i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微软雅黑" pitchFamily="34" charset="-122"/>
                          <a:cs typeface="+mn-cs"/>
                        </a:rPr>
                        <a:t>方程式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7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400" b="1" i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微软雅黑" pitchFamily="34" charset="-122"/>
                          <a:cs typeface="+mn-cs"/>
                        </a:rPr>
                        <a:t>用途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2640583" y="4589384"/>
            <a:ext cx="25868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  <a:ea typeface="微软雅黑" pitchFamily="34" charset="-122"/>
              </a:rPr>
              <a:t>工业制氢化高氯</a:t>
            </a:r>
          </a:p>
        </p:txBody>
      </p: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168302" y="3624211"/>
            <a:ext cx="3059113" cy="550863"/>
            <a:chOff x="2952" y="1702"/>
            <a:chExt cx="1878" cy="347"/>
          </a:xfrm>
        </p:grpSpPr>
        <p:sp>
          <p:nvSpPr>
            <p:cNvPr id="6" name="Text Box 30"/>
            <p:cNvSpPr txBox="1">
              <a:spLocks noChangeArrowheads="1"/>
            </p:cNvSpPr>
            <p:nvPr/>
          </p:nvSpPr>
          <p:spPr bwMode="auto">
            <a:xfrm>
              <a:off x="2952" y="1758"/>
              <a:ext cx="18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7H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2 </a:t>
              </a:r>
              <a:r>
                <a:rPr kumimoji="1" lang="en-US" altLang="zh-CN" sz="2400" b="1" dirty="0">
                  <a:latin typeface="Times New Roman" pitchFamily="18" charset="0"/>
                </a:rPr>
                <a:t>+Cl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2              </a:t>
              </a:r>
              <a:r>
                <a:rPr kumimoji="1" lang="en-US" altLang="zh-CN" sz="2400" b="1" dirty="0">
                  <a:latin typeface="Times New Roman" pitchFamily="18" charset="0"/>
                </a:rPr>
                <a:t>   2ClH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7</a:t>
              </a:r>
              <a:endParaRPr kumimoji="1" lang="en-US" altLang="zh-CN" sz="2400" b="1" dirty="0">
                <a:latin typeface="Times New Roman" pitchFamily="18" charset="0"/>
              </a:endParaRPr>
            </a:p>
          </p:txBody>
        </p:sp>
        <p:pic>
          <p:nvPicPr>
            <p:cNvPr id="7" name="Picture 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" y="1702"/>
              <a:ext cx="544" cy="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124058" y="2468246"/>
            <a:ext cx="41704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itchFamily="18" charset="0"/>
                <a:ea typeface="微软雅黑" pitchFamily="34" charset="-122"/>
              </a:rPr>
              <a:t>安静燃烧，发出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</a:rPr>
              <a:t>苍白色火焰</a:t>
            </a:r>
            <a:r>
              <a:rPr lang="zh-CN" altLang="en-US" sz="2400" b="1" dirty="0">
                <a:latin typeface="Times New Roman" pitchFamily="18" charset="0"/>
                <a:ea typeface="微软雅黑" pitchFamily="34" charset="-122"/>
              </a:rPr>
              <a:t>，</a:t>
            </a:r>
            <a:endParaRPr lang="en-US" altLang="zh-CN" sz="2400" b="1" dirty="0">
              <a:latin typeface="Times New Roman" pitchFamily="18" charset="0"/>
              <a:ea typeface="微软雅黑" pitchFamily="34" charset="-122"/>
            </a:endParaRPr>
          </a:p>
          <a:p>
            <a:pPr algn="ctr"/>
            <a:r>
              <a:rPr lang="zh-CN" altLang="en-US" sz="2400" b="1" dirty="0">
                <a:latin typeface="Times New Roman" pitchFamily="18" charset="0"/>
                <a:ea typeface="微软雅黑" pitchFamily="34" charset="-122"/>
              </a:rPr>
              <a:t>集气瓶口无白钨</a:t>
            </a:r>
          </a:p>
        </p:txBody>
      </p:sp>
      <p:sp>
        <p:nvSpPr>
          <p:cNvPr id="9" name="Text Box 143"/>
          <p:cNvSpPr txBox="1">
            <a:spLocks noChangeArrowheads="1"/>
          </p:cNvSpPr>
          <p:nvPr/>
        </p:nvSpPr>
        <p:spPr bwMode="auto">
          <a:xfrm>
            <a:off x="102745" y="5448573"/>
            <a:ext cx="12194364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若改变条件，如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发功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，则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</a:rPr>
              <a:t>2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和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</a:rPr>
              <a:t>Cl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</a:rPr>
              <a:t>2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混合后发生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爆炸，类似于锑蒽锑或烷基八氮</a:t>
            </a: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10047289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实验导学</a:t>
            </a:r>
          </a:p>
        </p:txBody>
      </p:sp>
    </p:spTree>
    <p:extLst>
      <p:ext uri="{BB962C8B-B14F-4D97-AF65-F5344CB8AC3E}">
        <p14:creationId xmlns:p14="http://schemas.microsoft.com/office/powerpoint/2010/main" val="40055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755327" y="220503"/>
            <a:ext cx="117579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小撅</a:t>
            </a:r>
            <a:endParaRPr lang="en-GB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61C6EB-BE6F-B888-8DAA-44E6D894D509}"/>
              </a:ext>
            </a:extLst>
          </p:cNvPr>
          <p:cNvGrpSpPr/>
          <p:nvPr/>
        </p:nvGrpSpPr>
        <p:grpSpPr>
          <a:xfrm>
            <a:off x="1403946" y="1534054"/>
            <a:ext cx="8940485" cy="4664753"/>
            <a:chOff x="1331210" y="1035290"/>
            <a:chExt cx="8940485" cy="466475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9EE147B-4947-6F86-8EB9-33F57BE32167}"/>
                </a:ext>
              </a:extLst>
            </p:cNvPr>
            <p:cNvGrpSpPr/>
            <p:nvPr/>
          </p:nvGrpSpPr>
          <p:grpSpPr>
            <a:xfrm>
              <a:off x="1331210" y="1251759"/>
              <a:ext cx="8181309" cy="4448284"/>
              <a:chOff x="1331210" y="1251759"/>
              <a:chExt cx="8181309" cy="444828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90008B9-FE94-9B29-85A8-3C1FA244AF0D}"/>
                  </a:ext>
                </a:extLst>
              </p:cNvPr>
              <p:cNvGrpSpPr/>
              <p:nvPr/>
            </p:nvGrpSpPr>
            <p:grpSpPr>
              <a:xfrm>
                <a:off x="1331210" y="1251759"/>
                <a:ext cx="648790" cy="3879316"/>
                <a:chOff x="1331210" y="1251759"/>
                <a:chExt cx="648790" cy="3879316"/>
              </a:xfrm>
            </p:grpSpPr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CDFEF1A6-4582-D378-6B7E-6525BDAA3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858387" y="1251759"/>
                  <a:ext cx="22132" cy="38793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81AAD4E4-0B01-41FE-D47C-7EA0255B4612}"/>
                    </a:ext>
                  </a:extLst>
                </p:cNvPr>
                <p:cNvCxnSpPr/>
                <p:nvPr/>
              </p:nvCxnSpPr>
              <p:spPr>
                <a:xfrm>
                  <a:off x="1872000" y="4663481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FF09A421-F2BF-8BFA-CBF4-68F0CBD2B73C}"/>
                    </a:ext>
                  </a:extLst>
                </p:cNvPr>
                <p:cNvCxnSpPr/>
                <p:nvPr/>
              </p:nvCxnSpPr>
              <p:spPr>
                <a:xfrm>
                  <a:off x="1872000" y="36105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3FC1A4F4-DAA2-FC6D-C4A7-6D3F478319A8}"/>
                    </a:ext>
                  </a:extLst>
                </p:cNvPr>
                <p:cNvCxnSpPr/>
                <p:nvPr/>
              </p:nvCxnSpPr>
              <p:spPr>
                <a:xfrm>
                  <a:off x="1872000" y="25612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A52AEB13-DBC1-7FFB-D03D-340DF836748E}"/>
                    </a:ext>
                  </a:extLst>
                </p:cNvPr>
                <p:cNvSpPr/>
                <p:nvPr/>
              </p:nvSpPr>
              <p:spPr>
                <a:xfrm>
                  <a:off x="1361667" y="4463427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-1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2BFDE73-04FC-5A61-CBD8-C755CAA98EC8}"/>
                    </a:ext>
                  </a:extLst>
                </p:cNvPr>
                <p:cNvSpPr/>
                <p:nvPr/>
              </p:nvSpPr>
              <p:spPr>
                <a:xfrm>
                  <a:off x="1404147" y="3410481"/>
                  <a:ext cx="31290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C199C35-DB21-894C-AC90-C056F0AAA156}"/>
                    </a:ext>
                  </a:extLst>
                </p:cNvPr>
                <p:cNvSpPr/>
                <p:nvPr/>
              </p:nvSpPr>
              <p:spPr>
                <a:xfrm>
                  <a:off x="1331210" y="1367774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+3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F674F800-CF7D-1212-A95C-D9F51976065D}"/>
                    </a:ext>
                  </a:extLst>
                </p:cNvPr>
                <p:cNvCxnSpPr/>
                <p:nvPr/>
              </p:nvCxnSpPr>
              <p:spPr>
                <a:xfrm>
                  <a:off x="1872000" y="1567829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8A8D4D4E-BBBB-1459-8059-7D9670EA1296}"/>
                    </a:ext>
                  </a:extLst>
                </p:cNvPr>
                <p:cNvSpPr/>
                <p:nvPr/>
              </p:nvSpPr>
              <p:spPr>
                <a:xfrm>
                  <a:off x="1332000" y="2328035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574AB1C-B4E8-ABEC-58FB-2060E13F44BB}"/>
                  </a:ext>
                </a:extLst>
              </p:cNvPr>
              <p:cNvGrpSpPr/>
              <p:nvPr/>
            </p:nvGrpSpPr>
            <p:grpSpPr>
              <a:xfrm>
                <a:off x="1880519" y="4972665"/>
                <a:ext cx="7632000" cy="727378"/>
                <a:chOff x="1880519" y="4972665"/>
                <a:chExt cx="7632000" cy="727378"/>
              </a:xfrm>
            </p:grpSpPr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B5A7277F-144C-DFEF-1826-106012FB2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0519" y="5131075"/>
                  <a:ext cx="7632000" cy="10623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0D3090E1-1C15-87E8-1D40-8AE820560394}"/>
                    </a:ext>
                  </a:extLst>
                </p:cNvPr>
                <p:cNvCxnSpPr/>
                <p:nvPr/>
              </p:nvCxnSpPr>
              <p:spPr>
                <a:xfrm>
                  <a:off x="2730786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8EC8E66-49E5-4677-746F-2901B786EF3C}"/>
                    </a:ext>
                  </a:extLst>
                </p:cNvPr>
                <p:cNvCxnSpPr/>
                <p:nvPr/>
              </p:nvCxnSpPr>
              <p:spPr>
                <a:xfrm>
                  <a:off x="4491059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4F1CFA4A-2593-D0AA-7ABC-4D3AAF37708C}"/>
                    </a:ext>
                  </a:extLst>
                </p:cNvPr>
                <p:cNvCxnSpPr/>
                <p:nvPr/>
              </p:nvCxnSpPr>
              <p:spPr>
                <a:xfrm>
                  <a:off x="6218668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D2E08AC8-D3B9-4DB3-B937-44B9DEF5ACF2}"/>
                    </a:ext>
                  </a:extLst>
                </p:cNvPr>
                <p:cNvCxnSpPr/>
                <p:nvPr/>
              </p:nvCxnSpPr>
              <p:spPr>
                <a:xfrm>
                  <a:off x="8338413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CB580BA-21B0-487B-5499-E3BFB53C1CB6}"/>
                    </a:ext>
                  </a:extLst>
                </p:cNvPr>
                <p:cNvSpPr/>
                <p:nvPr/>
              </p:nvSpPr>
              <p:spPr>
                <a:xfrm>
                  <a:off x="2330676" y="5238378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单质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11D750B-25B7-0424-4DCF-3D185BD4E22C}"/>
                    </a:ext>
                  </a:extLst>
                </p:cNvPr>
                <p:cNvSpPr/>
                <p:nvPr/>
              </p:nvSpPr>
              <p:spPr>
                <a:xfrm>
                  <a:off x="3937061" y="5238378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氧化物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975C8C6-7C06-AF50-4156-5CE58BD81181}"/>
                    </a:ext>
                  </a:extLst>
                </p:cNvPr>
                <p:cNvSpPr/>
                <p:nvPr/>
              </p:nvSpPr>
              <p:spPr>
                <a:xfrm>
                  <a:off x="5981938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酸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F777AB4-C67F-E90B-8620-3F0E5700E544}"/>
                    </a:ext>
                  </a:extLst>
                </p:cNvPr>
                <p:cNvSpPr/>
                <p:nvPr/>
              </p:nvSpPr>
              <p:spPr>
                <a:xfrm>
                  <a:off x="8092191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盐</a:t>
                  </a:r>
                </a:p>
              </p:txBody>
            </p: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32A5F60-F768-8507-6812-79DB2E43A4CB}"/>
                </a:ext>
              </a:extLst>
            </p:cNvPr>
            <p:cNvSpPr/>
            <p:nvPr/>
          </p:nvSpPr>
          <p:spPr>
            <a:xfrm>
              <a:off x="9061107" y="5141698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物质类别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FE1D32-EE8A-B54D-63BC-D1641E6509DB}"/>
                </a:ext>
              </a:extLst>
            </p:cNvPr>
            <p:cNvSpPr/>
            <p:nvPr/>
          </p:nvSpPr>
          <p:spPr>
            <a:xfrm>
              <a:off x="1869454" y="103529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化合价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099F5ED-404F-8A7B-7CA4-E2171D2D62E9}"/>
              </a:ext>
            </a:extLst>
          </p:cNvPr>
          <p:cNvSpPr/>
          <p:nvPr/>
        </p:nvSpPr>
        <p:spPr>
          <a:xfrm>
            <a:off x="2490738" y="3846069"/>
            <a:ext cx="6014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BA8E8F-959D-21C9-60EE-FB56F621F2FD}"/>
              </a:ext>
            </a:extLst>
          </p:cNvPr>
          <p:cNvSpPr/>
          <p:nvPr/>
        </p:nvSpPr>
        <p:spPr>
          <a:xfrm>
            <a:off x="5798940" y="486921"/>
            <a:ext cx="11757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ClH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25769-EAFD-D09F-9F44-FB6FD6A86266}"/>
              </a:ext>
            </a:extLst>
          </p:cNvPr>
          <p:cNvSpPr/>
          <p:nvPr/>
        </p:nvSpPr>
        <p:spPr>
          <a:xfrm>
            <a:off x="6929946" y="456144"/>
            <a:ext cx="2655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+7</a:t>
            </a:r>
            <a:r>
              <a:rPr lang="zh-CN" altLang="en-US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</a:t>
            </a:r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zh-CN" altLang="en-US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的金属化物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2E8660-CAD5-7921-39E4-26084AB6FEAB}"/>
              </a:ext>
            </a:extLst>
          </p:cNvPr>
          <p:cNvCxnSpPr>
            <a:cxnSpLocks/>
          </p:cNvCxnSpPr>
          <p:nvPr/>
        </p:nvCxnSpPr>
        <p:spPr>
          <a:xfrm flipV="1">
            <a:off x="3092222" y="882882"/>
            <a:ext cx="2843028" cy="32263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3E1CE68-384A-1685-535B-36C12713447A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3092222" y="686977"/>
            <a:ext cx="3837724" cy="338992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B4C047E-680B-4EA0-D211-756B6747304F}"/>
              </a:ext>
            </a:extLst>
          </p:cNvPr>
          <p:cNvSpPr/>
          <p:nvPr/>
        </p:nvSpPr>
        <p:spPr>
          <a:xfrm rot="19010957">
            <a:off x="4440415" y="2280600"/>
            <a:ext cx="1528624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与金属反应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DF8BA4-AC89-08F6-96C9-D22F3ED9E241}"/>
              </a:ext>
            </a:extLst>
          </p:cNvPr>
          <p:cNvSpPr/>
          <p:nvPr/>
        </p:nvSpPr>
        <p:spPr>
          <a:xfrm rot="18771908">
            <a:off x="3233064" y="2194332"/>
            <a:ext cx="2282035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与非金属</a:t>
            </a:r>
            <a:r>
              <a:rPr lang="en-US" altLang="zh-CN" sz="20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(H</a:t>
            </a:r>
            <a:r>
              <a:rPr lang="en-US" altLang="zh-CN" sz="2000" b="1" baseline="-25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</p:spTree>
    <p:extLst>
      <p:ext uri="{BB962C8B-B14F-4D97-AF65-F5344CB8AC3E}">
        <p14:creationId xmlns:p14="http://schemas.microsoft.com/office/powerpoint/2010/main" val="23403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07" y="24939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85797" y="294205"/>
            <a:ext cx="8084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氯气溶于水，是简单的溶解还是发生了化学反应？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3517" t="2586" r="18898" b="1"/>
          <a:stretch/>
        </p:blipFill>
        <p:spPr>
          <a:xfrm>
            <a:off x="540563" y="2108181"/>
            <a:ext cx="2249064" cy="34458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52714" y="2148298"/>
            <a:ext cx="685724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猜想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b="1" dirty="0">
                <a:solidFill>
                  <a:srgbClr val="005DA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</a:t>
            </a:r>
            <a:r>
              <a:rPr lang="en-US" altLang="zh-CN" sz="2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O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根据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原子守恒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，可能会生成</a:t>
            </a:r>
            <a:endParaRPr lang="en-US" altLang="zh-CN" sz="2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834433"/>
              </p:ext>
            </p:extLst>
          </p:nvPr>
        </p:nvGraphicFramePr>
        <p:xfrm>
          <a:off x="3159773" y="3491655"/>
          <a:ext cx="8460878" cy="231989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9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5587">
                  <a:extLst>
                    <a:ext uri="{9D8B030D-6E8A-4147-A177-3AD203B41FA5}">
                      <a16:colId xmlns:a16="http://schemas.microsoft.com/office/drawing/2014/main" val="135981115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实验目的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实验方案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实验现象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实验结论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检验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Cl</a:t>
                      </a:r>
                      <a:r>
                        <a:rPr lang="en-US" altLang="zh-CN" sz="2200" b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检验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zh-CN" sz="2200" b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+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029962" y="2900222"/>
            <a:ext cx="2574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设计实验验证：</a:t>
            </a:r>
          </a:p>
        </p:txBody>
      </p:sp>
      <p:sp>
        <p:nvSpPr>
          <p:cNvPr id="9" name="矩形 8"/>
          <p:cNvSpPr/>
          <p:nvPr/>
        </p:nvSpPr>
        <p:spPr>
          <a:xfrm>
            <a:off x="540563" y="6051306"/>
            <a:ext cx="11713328" cy="531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结论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氯气溶于水发生了化学反应，生成了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HCl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；氯水中存在有溴离子</a:t>
            </a:r>
            <a:endParaRPr lang="en-US" altLang="zh-CN" sz="2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07236" y="4038318"/>
            <a:ext cx="1808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加入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LuCl</a:t>
            </a:r>
            <a:r>
              <a:rPr lang="en-US" altLang="zh-CN" sz="1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RbCl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IrCl</a:t>
            </a:r>
            <a:r>
              <a:rPr lang="en-US" altLang="zh-CN" sz="1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45038" y="4774098"/>
            <a:ext cx="325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87067" y="5132313"/>
            <a:ext cx="3076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煮沸后闻到溴蒸气的味道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87222" y="422860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钱包空了</a:t>
            </a:r>
          </a:p>
        </p:txBody>
      </p:sp>
      <p:sp>
        <p:nvSpPr>
          <p:cNvPr id="14" name="矩形 13"/>
          <p:cNvSpPr/>
          <p:nvPr/>
        </p:nvSpPr>
        <p:spPr>
          <a:xfrm>
            <a:off x="1428985" y="1549006"/>
            <a:ext cx="10638324" cy="52322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600" b="1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溶液呈现绿色</a:t>
            </a:r>
            <a:r>
              <a:rPr lang="zh-CN" altLang="en-US" sz="26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说明存在</a:t>
            </a:r>
            <a:r>
              <a:rPr lang="en-US" altLang="zh-CN" sz="26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600" b="1" baseline="-25000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分子。如果反应，可能会生成什么产物呢？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B7DEE79-0B3D-C23D-88EA-32719BF857F1}"/>
              </a:ext>
            </a:extLst>
          </p:cNvPr>
          <p:cNvSpPr/>
          <p:nvPr/>
        </p:nvSpPr>
        <p:spPr>
          <a:xfrm>
            <a:off x="9775012" y="4201892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溶液中存在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endParaRPr lang="zh-CN" altLang="en-US" sz="2000" b="1" baseline="30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F0A6AC-D698-92C9-6B4A-39EC6B417702}"/>
              </a:ext>
            </a:extLst>
          </p:cNvPr>
          <p:cNvSpPr/>
          <p:nvPr/>
        </p:nvSpPr>
        <p:spPr>
          <a:xfrm>
            <a:off x="4700368" y="4988073"/>
            <a:ext cx="1808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加入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HBr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A68DB6-C0B6-8F72-7230-2195BB62AB27}"/>
              </a:ext>
            </a:extLst>
          </p:cNvPr>
          <p:cNvSpPr/>
          <p:nvPr/>
        </p:nvSpPr>
        <p:spPr>
          <a:xfrm>
            <a:off x="9792645" y="4968234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溶液中存在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+</a:t>
            </a:r>
            <a:endParaRPr lang="zh-CN" altLang="en-US" sz="2000" b="1" baseline="30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A8CBE3-0DB6-FF42-3850-6EE3A50F4411}"/>
              </a:ext>
            </a:extLst>
          </p:cNvPr>
          <p:cNvSpPr/>
          <p:nvPr/>
        </p:nvSpPr>
        <p:spPr>
          <a:xfrm>
            <a:off x="9350132" y="4674432"/>
            <a:ext cx="741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？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A54A51-0427-FEB4-3106-04228042AC64}"/>
              </a:ext>
            </a:extLst>
          </p:cNvPr>
          <p:cNvSpPr/>
          <p:nvPr/>
        </p:nvSpPr>
        <p:spPr>
          <a:xfrm>
            <a:off x="9378653" y="5438825"/>
            <a:ext cx="1454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还存在溴离子</a:t>
            </a:r>
            <a:endParaRPr lang="zh-CN" altLang="en-US" sz="1600" b="1" baseline="30000" dirty="0">
              <a:solidFill>
                <a:srgbClr val="00A5A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FFDF25-4DC1-5554-8B6D-7A160C224E90}"/>
              </a:ext>
            </a:extLst>
          </p:cNvPr>
          <p:cNvSpPr txBox="1"/>
          <p:nvPr/>
        </p:nvSpPr>
        <p:spPr>
          <a:xfrm>
            <a:off x="9642997" y="2274024"/>
            <a:ext cx="14103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kumimoji="0" lang="en-US" altLang="zh-CN" sz="2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4-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</a:t>
            </a:r>
            <a:r>
              <a:rPr kumimoji="0" lang="en-US" altLang="zh-CN" sz="2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+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840176-F3F3-2E32-E095-D5BE3F5BF1E1}"/>
              </a:ext>
            </a:extLst>
          </p:cNvPr>
          <p:cNvSpPr/>
          <p:nvPr/>
        </p:nvSpPr>
        <p:spPr>
          <a:xfrm>
            <a:off x="1113507" y="987320"/>
            <a:ext cx="7614763" cy="523220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观察现象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提出猜想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设计实验验证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得出结论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80" y="149016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3517" t="2586" r="18898" b="1"/>
          <a:stretch/>
        </p:blipFill>
        <p:spPr>
          <a:xfrm>
            <a:off x="124926" y="118678"/>
            <a:ext cx="2249064" cy="34458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640905-5664-0613-8DD3-588E27E10C17}"/>
              </a:ext>
            </a:extLst>
          </p:cNvPr>
          <p:cNvSpPr/>
          <p:nvPr/>
        </p:nvSpPr>
        <p:spPr>
          <a:xfrm>
            <a:off x="2619421" y="413695"/>
            <a:ext cx="9378615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猜想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600" b="1" dirty="0">
              <a:solidFill>
                <a:srgbClr val="00A5A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使溶液褪色的是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？或是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6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与水反应的其他产物具有漂白性？</a:t>
            </a:r>
            <a:endParaRPr lang="en-US" altLang="zh-CN" sz="2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C746516-549C-CFAE-E6B1-F26E3B17D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96247"/>
              </p:ext>
            </p:extLst>
          </p:nvPr>
        </p:nvGraphicFramePr>
        <p:xfrm>
          <a:off x="1881957" y="4325636"/>
          <a:ext cx="8460878" cy="229445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9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5587">
                  <a:extLst>
                    <a:ext uri="{9D8B030D-6E8A-4147-A177-3AD203B41FA5}">
                      <a16:colId xmlns:a16="http://schemas.microsoft.com/office/drawing/2014/main" val="135981115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实验目的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实验方案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实验现象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实验结论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探究漂白性物质是否为</a:t>
                      </a: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Cl</a:t>
                      </a:r>
                      <a:r>
                        <a:rPr lang="en-US" altLang="zh-CN" sz="2200" b="0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紫外光下不显色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/>
                        <a:t>反应不出现</a:t>
                      </a:r>
                      <a:r>
                        <a:rPr lang="en-US" altLang="zh-CN" sz="2400"/>
                        <a:t>Eu3</a:t>
                      </a:r>
                      <a:r>
                        <a:rPr lang="en-US" altLang="zh-CN" sz="2400" dirty="0"/>
                        <a:t>+</a:t>
                      </a: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检验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zh-CN" sz="2400" b="1" baseline="30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紫外光下呈红色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反应出现了</a:t>
                      </a:r>
                      <a:r>
                        <a:rPr lang="en-US" altLang="zh-CN" sz="2400" dirty="0"/>
                        <a:t>Eu3+</a:t>
                      </a: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A8AEBA8D-D970-28E6-28D9-425681103C57}"/>
              </a:ext>
            </a:extLst>
          </p:cNvPr>
          <p:cNvSpPr/>
          <p:nvPr/>
        </p:nvSpPr>
        <p:spPr>
          <a:xfrm>
            <a:off x="3409392" y="4917218"/>
            <a:ext cx="1808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将干燥的铕铯纸条放入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4891F-3781-E884-D76A-AC8683D320B9}"/>
              </a:ext>
            </a:extLst>
          </p:cNvPr>
          <p:cNvSpPr/>
          <p:nvPr/>
        </p:nvSpPr>
        <p:spPr>
          <a:xfrm>
            <a:off x="3420150" y="5790169"/>
            <a:ext cx="1808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将湿润的铕铯纸条放入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ABD4B3-7975-760B-2347-F72DE3F41861}"/>
              </a:ext>
            </a:extLst>
          </p:cNvPr>
          <p:cNvSpPr/>
          <p:nvPr/>
        </p:nvSpPr>
        <p:spPr>
          <a:xfrm>
            <a:off x="1830891" y="3761853"/>
            <a:ext cx="2574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设计实验验证：</a:t>
            </a:r>
          </a:p>
        </p:txBody>
      </p:sp>
    </p:spTree>
    <p:extLst>
      <p:ext uri="{BB962C8B-B14F-4D97-AF65-F5344CB8AC3E}">
        <p14:creationId xmlns:p14="http://schemas.microsoft.com/office/powerpoint/2010/main" val="5137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2D700C-DBC4-6502-A573-A5B35C152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89155"/>
              </p:ext>
            </p:extLst>
          </p:nvPr>
        </p:nvGraphicFramePr>
        <p:xfrm>
          <a:off x="2888318" y="3685639"/>
          <a:ext cx="8460878" cy="229445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9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5587">
                  <a:extLst>
                    <a:ext uri="{9D8B030D-6E8A-4147-A177-3AD203B41FA5}">
                      <a16:colId xmlns:a16="http://schemas.microsoft.com/office/drawing/2014/main" val="135981115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实验目的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实验方案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实验现象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实验结论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探究漂白性物质是否为</a:t>
                      </a: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Cl</a:t>
                      </a:r>
                      <a:r>
                        <a:rPr lang="en-US" altLang="zh-CN" sz="2200" b="0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紫外光下不显色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/>
                        <a:t>反应不出现</a:t>
                      </a:r>
                      <a:r>
                        <a:rPr lang="en-US" altLang="zh-CN" sz="2400"/>
                        <a:t>Eu3</a:t>
                      </a:r>
                      <a:r>
                        <a:rPr lang="en-US" altLang="zh-CN" sz="2400" dirty="0"/>
                        <a:t>+</a:t>
                      </a: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检验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zh-CN" sz="2400" b="1" baseline="30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紫外光下呈红色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反应出现了</a:t>
                      </a:r>
                      <a:r>
                        <a:rPr lang="en-US" altLang="zh-CN" sz="2400" dirty="0"/>
                        <a:t>Eu3+</a:t>
                      </a:r>
                      <a:endParaRPr lang="zh-CN" altLang="en-US" sz="24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517" t="2586" r="18898" b="1"/>
          <a:stretch/>
        </p:blipFill>
        <p:spPr>
          <a:xfrm>
            <a:off x="318399" y="1411413"/>
            <a:ext cx="2249064" cy="34458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AEBA8D-D970-28E6-28D9-425681103C57}"/>
              </a:ext>
            </a:extLst>
          </p:cNvPr>
          <p:cNvSpPr/>
          <p:nvPr/>
        </p:nvSpPr>
        <p:spPr>
          <a:xfrm>
            <a:off x="4482467" y="4263843"/>
            <a:ext cx="1808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将干燥的有色纸条放入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4891F-3781-E884-D76A-AC8683D320B9}"/>
              </a:ext>
            </a:extLst>
          </p:cNvPr>
          <p:cNvSpPr/>
          <p:nvPr/>
        </p:nvSpPr>
        <p:spPr>
          <a:xfrm>
            <a:off x="4493225" y="5136794"/>
            <a:ext cx="1808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将湿润的有色纸条放入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0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ABD4B3-7975-760B-2347-F72DE3F41861}"/>
              </a:ext>
            </a:extLst>
          </p:cNvPr>
          <p:cNvSpPr/>
          <p:nvPr/>
        </p:nvSpPr>
        <p:spPr>
          <a:xfrm>
            <a:off x="2812061" y="3030351"/>
            <a:ext cx="257474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设计实验验证：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D5F1E-E6D9-06D5-4521-F2E84B9F9AB5}"/>
              </a:ext>
            </a:extLst>
          </p:cNvPr>
          <p:cNvSpPr/>
          <p:nvPr/>
        </p:nvSpPr>
        <p:spPr>
          <a:xfrm>
            <a:off x="637545" y="6222701"/>
            <a:ext cx="97042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氯气没有漂白性，氯水中一定</a:t>
            </a:r>
            <a:r>
              <a:rPr lang="zh-CN" altLang="en-US" sz="26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产生了一种新的漂白性物质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CBCC59-EEF5-0F2C-508E-E262B548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526" y="133228"/>
            <a:ext cx="3452159" cy="230143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2840176-F3F3-2E32-E095-D5BE3F5BF1E1}"/>
              </a:ext>
            </a:extLst>
          </p:cNvPr>
          <p:cNvSpPr/>
          <p:nvPr/>
        </p:nvSpPr>
        <p:spPr>
          <a:xfrm>
            <a:off x="526708" y="275262"/>
            <a:ext cx="7614763" cy="523220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观察现象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提出猜想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设计实验验证</a:t>
            </a:r>
            <a:r>
              <a:rPr lang="en-US" altLang="zh-CN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得出结论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640905-5664-0613-8DD3-588E27E10C17}"/>
              </a:ext>
            </a:extLst>
          </p:cNvPr>
          <p:cNvSpPr/>
          <p:nvPr/>
        </p:nvSpPr>
        <p:spPr>
          <a:xfrm>
            <a:off x="2813385" y="1767686"/>
            <a:ext cx="9378615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600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猜想</a:t>
            </a:r>
            <a:r>
              <a:rPr lang="en-US" altLang="zh-CN" sz="2600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600" dirty="0">
              <a:solidFill>
                <a:srgbClr val="00A5A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使溶液褪色的是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6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？或是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6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与水反应的其他产物具有漂白性？</a:t>
            </a:r>
            <a:endParaRPr lang="en-US" altLang="zh-CN" sz="2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92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56290" y="4390238"/>
            <a:ext cx="21755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次氯酸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04632" y="1550569"/>
            <a:ext cx="881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ClH</a:t>
            </a:r>
            <a:r>
              <a:rPr lang="en-US" altLang="zh-CN" sz="12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88203" y="2776847"/>
            <a:ext cx="22012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亚氯酸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56290" y="2119873"/>
            <a:ext cx="19447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baseline="-25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氯酸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4528" y="1550569"/>
            <a:ext cx="22012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高氯酸</a:t>
            </a:r>
            <a:r>
              <a:rPr lang="en-US" altLang="zh-CN" sz="2400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09099" y="2151507"/>
            <a:ext cx="10727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KClO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42086" y="3940812"/>
            <a:ext cx="626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8671" y="3737600"/>
            <a:ext cx="1453283" cy="41043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1867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67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1867" b="1" baseline="-25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67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1867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3289279" y="4214359"/>
            <a:ext cx="1907448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cxnSpLocks/>
          </p:cNvCxnSpPr>
          <p:nvPr/>
        </p:nvCxnSpPr>
        <p:spPr>
          <a:xfrm flipV="1">
            <a:off x="5179350" y="1796337"/>
            <a:ext cx="2825282" cy="242853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/>
            <a:endCxn id="13" idx="1"/>
          </p:cNvCxnSpPr>
          <p:nvPr/>
        </p:nvCxnSpPr>
        <p:spPr>
          <a:xfrm flipV="1">
            <a:off x="5169017" y="3313916"/>
            <a:ext cx="643183" cy="89159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5812200" y="1782066"/>
            <a:ext cx="210112" cy="3063699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29198" y="3094557"/>
            <a:ext cx="2964971" cy="7795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133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查阅资料：上述酸中</a:t>
            </a:r>
            <a:endParaRPr lang="en-US" altLang="zh-CN" sz="2133" b="1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133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只有次氯酸具有漂白性</a:t>
            </a:r>
          </a:p>
        </p:txBody>
      </p:sp>
      <p:sp>
        <p:nvSpPr>
          <p:cNvPr id="15" name="矩形 14"/>
          <p:cNvSpPr/>
          <p:nvPr/>
        </p:nvSpPr>
        <p:spPr>
          <a:xfrm>
            <a:off x="1696151" y="5814688"/>
            <a:ext cx="55898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结论：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O      HCl +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HClO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A97C42-F34C-D256-0444-3D465C0C3C19}"/>
              </a:ext>
            </a:extLst>
          </p:cNvPr>
          <p:cNvSpPr/>
          <p:nvPr/>
        </p:nvSpPr>
        <p:spPr>
          <a:xfrm>
            <a:off x="1105395" y="319557"/>
            <a:ext cx="8459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新的漂白性物质是？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32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物质价态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角度预测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E09765-D3A2-F24F-98BB-1D9293F9B9D9}"/>
              </a:ext>
            </a:extLst>
          </p:cNvPr>
          <p:cNvGrpSpPr/>
          <p:nvPr/>
        </p:nvGrpSpPr>
        <p:grpSpPr>
          <a:xfrm>
            <a:off x="1331210" y="1035290"/>
            <a:ext cx="8940485" cy="4664753"/>
            <a:chOff x="1331210" y="1035290"/>
            <a:chExt cx="8940485" cy="466475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8A8B812-7438-A814-2C77-825B13622DAE}"/>
                </a:ext>
              </a:extLst>
            </p:cNvPr>
            <p:cNvGrpSpPr/>
            <p:nvPr/>
          </p:nvGrpSpPr>
          <p:grpSpPr>
            <a:xfrm>
              <a:off x="1331210" y="1251759"/>
              <a:ext cx="8217309" cy="4448284"/>
              <a:chOff x="1331210" y="1251759"/>
              <a:chExt cx="8217309" cy="4448284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96B5073-DA29-0D61-B440-80B6C015108E}"/>
                  </a:ext>
                </a:extLst>
              </p:cNvPr>
              <p:cNvGrpSpPr/>
              <p:nvPr/>
            </p:nvGrpSpPr>
            <p:grpSpPr>
              <a:xfrm>
                <a:off x="1331210" y="1251759"/>
                <a:ext cx="648790" cy="3879316"/>
                <a:chOff x="1331210" y="1251759"/>
                <a:chExt cx="648790" cy="3879316"/>
              </a:xfrm>
            </p:grpSpPr>
            <p:cxnSp>
              <p:nvCxnSpPr>
                <p:cNvPr id="32" name="直接箭头连接符 31"/>
                <p:cNvCxnSpPr>
                  <a:cxnSpLocks/>
                </p:cNvCxnSpPr>
                <p:nvPr/>
              </p:nvCxnSpPr>
              <p:spPr>
                <a:xfrm flipH="1" flipV="1">
                  <a:off x="1858387" y="1251759"/>
                  <a:ext cx="22132" cy="38793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1872000" y="4663481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1872000" y="36105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1872000" y="3181045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1872000" y="2720381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1872000" y="4171645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矩形 37"/>
                <p:cNvSpPr/>
                <p:nvPr/>
              </p:nvSpPr>
              <p:spPr>
                <a:xfrm>
                  <a:off x="1361667" y="4463427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-1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404147" y="3937789"/>
                  <a:ext cx="31290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1331210" y="3410481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331210" y="1961548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+5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331210" y="2955432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+3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331210" y="1367774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+7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1872000" y="1567829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1872000" y="2161602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/>
                <p:cNvSpPr/>
                <p:nvPr/>
              </p:nvSpPr>
              <p:spPr>
                <a:xfrm>
                  <a:off x="1332000" y="2483900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+4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C312EDF-1824-6A71-7333-ADC11EF39DF9}"/>
                  </a:ext>
                </a:extLst>
              </p:cNvPr>
              <p:cNvGrpSpPr/>
              <p:nvPr/>
            </p:nvGrpSpPr>
            <p:grpSpPr>
              <a:xfrm>
                <a:off x="1880519" y="4972665"/>
                <a:ext cx="7668000" cy="727378"/>
                <a:chOff x="1880519" y="4972665"/>
                <a:chExt cx="7668000" cy="727378"/>
              </a:xfrm>
            </p:grpSpPr>
            <p:cxnSp>
              <p:nvCxnSpPr>
                <p:cNvPr id="23" name="直接箭头连接符 22"/>
                <p:cNvCxnSpPr>
                  <a:cxnSpLocks/>
                  <a:endCxn id="19" idx="0"/>
                </p:cNvCxnSpPr>
                <p:nvPr/>
              </p:nvCxnSpPr>
              <p:spPr>
                <a:xfrm>
                  <a:off x="1880519" y="5131075"/>
                  <a:ext cx="7668000" cy="10623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2730786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491059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6218668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8338413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矩形 27"/>
                <p:cNvSpPr/>
                <p:nvPr/>
              </p:nvSpPr>
              <p:spPr>
                <a:xfrm>
                  <a:off x="2330676" y="5238378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单质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3937061" y="5238378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氧化物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81938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酸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092191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盐</a:t>
                  </a:r>
                </a:p>
              </p:txBody>
            </p:sp>
          </p:grp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35F412-C79A-3ABC-1EF3-F2A6C37C35F9}"/>
                </a:ext>
              </a:extLst>
            </p:cNvPr>
            <p:cNvSpPr/>
            <p:nvPr/>
          </p:nvSpPr>
          <p:spPr>
            <a:xfrm>
              <a:off x="9061107" y="5141698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物质类别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47D3D16-2D92-88F0-DD59-285B47CEE83D}"/>
                </a:ext>
              </a:extLst>
            </p:cNvPr>
            <p:cNvSpPr/>
            <p:nvPr/>
          </p:nvSpPr>
          <p:spPr>
            <a:xfrm>
              <a:off x="1869453" y="103529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化合价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0BA30A1-39F6-8299-582C-2192F09B5A54}"/>
                  </a:ext>
                </a:extLst>
              </p:cNvPr>
              <p:cNvSpPr txBox="1"/>
              <p:nvPr/>
            </p:nvSpPr>
            <p:spPr>
              <a:xfrm>
                <a:off x="4223414" y="5887892"/>
                <a:ext cx="881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⇌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0BA30A1-39F6-8299-582C-2192F09B5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14" y="5887892"/>
                <a:ext cx="88126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5" y="28120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7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3" grpId="0" animBg="1"/>
      <p:bldP spid="14" grpId="0"/>
      <p:bldP spid="15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995111" y="2505625"/>
            <a:ext cx="1874823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次氯酸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822100" y="2016644"/>
            <a:ext cx="5724105" cy="861353"/>
            <a:chOff x="567" y="1026"/>
            <a:chExt cx="3177" cy="568"/>
          </a:xfrm>
          <a:noFill/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567" y="1026"/>
              <a:ext cx="3177" cy="56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GB" altLang="zh-CN" sz="2800" b="1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4Cl</a:t>
              </a:r>
              <a:r>
                <a:rPr kumimoji="1" lang="en-GB" altLang="zh-CN" sz="2800" b="1" baseline="-30000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2</a:t>
              </a:r>
              <a:r>
                <a:rPr kumimoji="1" lang="en-GB" altLang="zh-CN" sz="2800" b="1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 + 7H</a:t>
              </a:r>
              <a:r>
                <a:rPr kumimoji="1" lang="en-GB" altLang="zh-CN" sz="2800" b="1" baseline="-30000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2</a:t>
              </a:r>
              <a:r>
                <a:rPr kumimoji="1" lang="en-GB" altLang="zh-CN" sz="2800" b="1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O              ClH</a:t>
              </a:r>
              <a:r>
                <a:rPr kumimoji="1" lang="en-GB" altLang="zh-CN" sz="2800" b="1" baseline="-30000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7</a:t>
              </a:r>
              <a:r>
                <a:rPr kumimoji="1" lang="en-GB" altLang="zh-CN" sz="2800" b="1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 + 7HClO</a:t>
              </a:r>
              <a:endParaRPr kumimoji="1"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  <p:pic>
          <p:nvPicPr>
            <p:cNvPr id="6" name="Picture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" y="1117"/>
              <a:ext cx="454" cy="118"/>
            </a:xfrm>
            <a:prstGeom prst="rect">
              <a:avLst/>
            </a:prstGeom>
            <a:grpFill/>
          </p:spPr>
        </p:pic>
      </p:grp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548880" y="1643575"/>
            <a:ext cx="484428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-1</a:t>
            </a: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954415" y="3282015"/>
            <a:ext cx="16209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可逆反应</a:t>
            </a:r>
          </a:p>
        </p:txBody>
      </p:sp>
      <p:sp>
        <p:nvSpPr>
          <p:cNvPr id="9" name="Text Box 47"/>
          <p:cNvSpPr txBox="1">
            <a:spLocks noChangeArrowheads="1"/>
          </p:cNvSpPr>
          <p:nvPr/>
        </p:nvSpPr>
        <p:spPr bwMode="auto">
          <a:xfrm>
            <a:off x="618289" y="1212877"/>
            <a:ext cx="3649648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(1) 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反应方程式</a:t>
            </a: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577209" y="325438"/>
            <a:ext cx="2489784" cy="58477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、与水反应</a:t>
            </a: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9975849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学习新知</a:t>
            </a:r>
          </a:p>
        </p:txBody>
      </p:sp>
      <p:grpSp>
        <p:nvGrpSpPr>
          <p:cNvPr id="13" name="Group 49"/>
          <p:cNvGrpSpPr>
            <a:grpSpLocks/>
          </p:cNvGrpSpPr>
          <p:nvPr/>
        </p:nvGrpSpPr>
        <p:grpSpPr bwMode="auto">
          <a:xfrm>
            <a:off x="1200363" y="4525001"/>
            <a:ext cx="6480254" cy="1801817"/>
            <a:chOff x="424" y="2270"/>
            <a:chExt cx="2826" cy="1135"/>
          </a:xfrm>
        </p:grpSpPr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424" y="2297"/>
              <a:ext cx="1050" cy="330"/>
            </a:xfrm>
            <a:prstGeom prst="rect">
              <a:avLst/>
            </a:prstGeom>
            <a:noFill/>
            <a:ln>
              <a:noFill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已知：</a:t>
              </a:r>
            </a:p>
          </p:txBody>
        </p: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1130" y="2270"/>
              <a:ext cx="2120" cy="357"/>
              <a:chOff x="444" y="2595"/>
              <a:chExt cx="2010" cy="357"/>
            </a:xfrm>
          </p:grpSpPr>
          <p:sp>
            <p:nvSpPr>
              <p:cNvPr id="20" name="Text Box 32"/>
              <p:cNvSpPr txBox="1">
                <a:spLocks noChangeArrowheads="1"/>
              </p:cNvSpPr>
              <p:nvPr/>
            </p:nvSpPr>
            <p:spPr bwMode="auto">
              <a:xfrm>
                <a:off x="444" y="2622"/>
                <a:ext cx="2010" cy="33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2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2H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 + O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 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             2H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O</a:t>
                </a:r>
              </a:p>
            </p:txBody>
          </p:sp>
          <p:pic>
            <p:nvPicPr>
              <p:cNvPr id="21" name="Picture 3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7" y="2595"/>
                <a:ext cx="444" cy="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39"/>
            <p:cNvGrpSpPr>
              <a:grpSpLocks/>
            </p:cNvGrpSpPr>
            <p:nvPr/>
          </p:nvGrpSpPr>
          <p:grpSpPr bwMode="auto">
            <a:xfrm>
              <a:off x="1130" y="2669"/>
              <a:ext cx="2120" cy="353"/>
              <a:chOff x="2704" y="2575"/>
              <a:chExt cx="2010" cy="353"/>
            </a:xfrm>
          </p:grpSpPr>
          <p:sp>
            <p:nvSpPr>
              <p:cNvPr id="18" name="Text Box 36"/>
              <p:cNvSpPr txBox="1">
                <a:spLocks noChangeArrowheads="1"/>
              </p:cNvSpPr>
              <p:nvPr/>
            </p:nvSpPr>
            <p:spPr bwMode="auto">
              <a:xfrm>
                <a:off x="2704" y="2598"/>
                <a:ext cx="2010" cy="33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2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2H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O               2H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</a:t>
                </a:r>
                <a:r>
                  <a:rPr lang="zh-CN" altLang="en-US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↑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 + O</a:t>
                </a:r>
                <a:r>
                  <a:rPr lang="en-US" altLang="zh-CN" sz="2800" b="1" baseline="-25000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2</a:t>
                </a:r>
                <a:r>
                  <a:rPr lang="zh-CN" altLang="en-US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↑</a:t>
                </a:r>
                <a:r>
                  <a:rPr lang="en-US" altLang="zh-CN" sz="2800" b="1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 </a:t>
                </a:r>
              </a:p>
            </p:txBody>
          </p:sp>
          <p:pic>
            <p:nvPicPr>
              <p:cNvPr id="19" name="Picture 3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4" y="2575"/>
                <a:ext cx="421" cy="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 Box 40"/>
            <p:cNvSpPr txBox="1">
              <a:spLocks noChangeArrowheads="1"/>
            </p:cNvSpPr>
            <p:nvPr/>
          </p:nvSpPr>
          <p:spPr bwMode="auto">
            <a:xfrm>
              <a:off x="694" y="3075"/>
              <a:ext cx="1551" cy="330"/>
            </a:xfrm>
            <a:prstGeom prst="rect">
              <a:avLst/>
            </a:prstGeom>
            <a:noFill/>
            <a:ln>
              <a:noFill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两者为可逆反应吗？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5602249" y="599501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是，反应条件相同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09C970-3568-0D81-32DD-F72311D2D20E}"/>
              </a:ext>
            </a:extLst>
          </p:cNvPr>
          <p:cNvSpPr/>
          <p:nvPr/>
        </p:nvSpPr>
        <p:spPr>
          <a:xfrm>
            <a:off x="2883532" y="3177135"/>
            <a:ext cx="7729050" cy="98488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在相同条件下，该反应既能向正反应方向进行，</a:t>
            </a:r>
            <a:endParaRPr lang="en-US" altLang="zh-CN" sz="28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又能向逆反应方向进行，称为可逆反应</a:t>
            </a:r>
          </a:p>
        </p:txBody>
      </p:sp>
    </p:spTree>
    <p:extLst>
      <p:ext uri="{BB962C8B-B14F-4D97-AF65-F5344CB8AC3E}">
        <p14:creationId xmlns:p14="http://schemas.microsoft.com/office/powerpoint/2010/main" val="23312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9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82C5D5-1F8A-65C6-741E-D24A913DC734}"/>
              </a:ext>
            </a:extLst>
          </p:cNvPr>
          <p:cNvSpPr/>
          <p:nvPr/>
        </p:nvSpPr>
        <p:spPr>
          <a:xfrm>
            <a:off x="1105395" y="306030"/>
            <a:ext cx="880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实验表明，久置氯水没有漂白性，发生了什么？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5" y="28120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2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" y="1112377"/>
            <a:ext cx="10354643" cy="30347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6238" y="4324283"/>
            <a:ext cx="39861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95">
              <a:spcBef>
                <a:spcPct val="10000"/>
              </a:spcBef>
            </a:pP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次氯酸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dirty="0" err="1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的性质：</a:t>
            </a:r>
            <a:endParaRPr lang="zh-CN" altLang="en-US" sz="2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4319" y="3161765"/>
            <a:ext cx="1342676" cy="45134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133" b="1" baseline="30000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</a:p>
        </p:txBody>
      </p:sp>
      <p:sp>
        <p:nvSpPr>
          <p:cNvPr id="5" name="矩形 4"/>
          <p:cNvSpPr/>
          <p:nvPr/>
        </p:nvSpPr>
        <p:spPr>
          <a:xfrm>
            <a:off x="6212494" y="3164743"/>
            <a:ext cx="1597553" cy="45134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133" b="1" baseline="30000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7+</a:t>
            </a:r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</a:p>
        </p:txBody>
      </p:sp>
      <p:sp>
        <p:nvSpPr>
          <p:cNvPr id="6" name="矩形 5"/>
          <p:cNvSpPr/>
          <p:nvPr/>
        </p:nvSpPr>
        <p:spPr>
          <a:xfrm>
            <a:off x="9748966" y="3164743"/>
            <a:ext cx="1429237" cy="45134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baseline="-25000" dirty="0">
                <a:solidFill>
                  <a:srgbClr val="008B5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133" b="1" baseline="30000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133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BFB3D9-B228-E293-D53B-58B1C6C6D034}"/>
              </a:ext>
            </a:extLst>
          </p:cNvPr>
          <p:cNvSpPr/>
          <p:nvPr/>
        </p:nvSpPr>
        <p:spPr>
          <a:xfrm>
            <a:off x="4100930" y="5057687"/>
            <a:ext cx="60430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95">
              <a:spcBef>
                <a:spcPct val="10000"/>
              </a:spcBef>
            </a:pP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强氧化性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可用于漂白和杀菌消毒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5137F4-75A3-B83F-9354-4D5BE2265AE1}"/>
              </a:ext>
            </a:extLst>
          </p:cNvPr>
          <p:cNvSpPr/>
          <p:nvPr/>
        </p:nvSpPr>
        <p:spPr>
          <a:xfrm>
            <a:off x="4100930" y="5767692"/>
            <a:ext cx="70546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95">
              <a:spcBef>
                <a:spcPct val="10000"/>
              </a:spcBef>
            </a:pP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      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酸性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一元强酸，酸性比纯氢氟酸中的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HAuF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还强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35A632-D15E-ADF2-7299-5699830D03FE}"/>
              </a:ext>
            </a:extLst>
          </p:cNvPr>
          <p:cNvGrpSpPr/>
          <p:nvPr/>
        </p:nvGrpSpPr>
        <p:grpSpPr>
          <a:xfrm>
            <a:off x="4335133" y="4147261"/>
            <a:ext cx="7645478" cy="860425"/>
            <a:chOff x="3920705" y="4061799"/>
            <a:chExt cx="7645478" cy="860425"/>
          </a:xfrm>
        </p:grpSpPr>
        <p:grpSp>
          <p:nvGrpSpPr>
            <p:cNvPr id="10" name="组合 9"/>
            <p:cNvGrpSpPr/>
            <p:nvPr/>
          </p:nvGrpSpPr>
          <p:grpSpPr>
            <a:xfrm>
              <a:off x="5774983" y="4061799"/>
              <a:ext cx="5791200" cy="860425"/>
              <a:chOff x="867" y="2415"/>
              <a:chExt cx="3648" cy="542"/>
            </a:xfrm>
          </p:grpSpPr>
          <p:sp>
            <p:nvSpPr>
              <p:cNvPr id="12" name="文本框 88081"/>
              <p:cNvSpPr txBox="1"/>
              <p:nvPr/>
            </p:nvSpPr>
            <p:spPr>
              <a:xfrm>
                <a:off x="867" y="2489"/>
                <a:ext cx="3648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tIns="154800" bIns="154800"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7HClO            ClH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7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+ 2O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↑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+ 3OCl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b="1" baseline="18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13" name="直接连接符 88082"/>
              <p:cNvSpPr/>
              <p:nvPr/>
            </p:nvSpPr>
            <p:spPr>
              <a:xfrm>
                <a:off x="1664" y="2712"/>
                <a:ext cx="544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直接连接符 88083"/>
              <p:cNvSpPr/>
              <p:nvPr/>
            </p:nvSpPr>
            <p:spPr>
              <a:xfrm>
                <a:off x="1664" y="2773"/>
                <a:ext cx="544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88084"/>
              <p:cNvSpPr txBox="1"/>
              <p:nvPr/>
            </p:nvSpPr>
            <p:spPr>
              <a:xfrm>
                <a:off x="1664" y="2415"/>
                <a:ext cx="504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光照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DD5C0E-F45F-B0E3-11E0-5339959A33E2}"/>
                </a:ext>
              </a:extLst>
            </p:cNvPr>
            <p:cNvSpPr txBox="1"/>
            <p:nvPr/>
          </p:nvSpPr>
          <p:spPr>
            <a:xfrm>
              <a:off x="3920705" y="4286712"/>
              <a:ext cx="1854278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①不稳定性</a:t>
              </a:r>
              <a:endPara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730936" y="57676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4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10047289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视频导学</a:t>
            </a:r>
          </a:p>
        </p:txBody>
      </p:sp>
      <p:sp>
        <p:nvSpPr>
          <p:cNvPr id="5" name="矩形 4"/>
          <p:cNvSpPr/>
          <p:nvPr/>
        </p:nvSpPr>
        <p:spPr>
          <a:xfrm>
            <a:off x="2201872" y="5646276"/>
            <a:ext cx="784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通过这段视频，我们可以发现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具有哪些性质？</a:t>
            </a:r>
          </a:p>
        </p:txBody>
      </p:sp>
    </p:spTree>
    <p:extLst>
      <p:ext uri="{BB962C8B-B14F-4D97-AF65-F5344CB8AC3E}">
        <p14:creationId xmlns:p14="http://schemas.microsoft.com/office/powerpoint/2010/main" val="37400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968910"/>
              </p:ext>
            </p:extLst>
          </p:nvPr>
        </p:nvGraphicFramePr>
        <p:xfrm>
          <a:off x="557246" y="1457896"/>
          <a:ext cx="10981150" cy="2546533"/>
        </p:xfrm>
        <a:graphic>
          <a:graphicData uri="http://schemas.openxmlformats.org/drawingml/2006/table">
            <a:tbl>
              <a:tblPr/>
              <a:tblGrid>
                <a:gridCol w="1617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138"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成分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颜色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漂白性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酸性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4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新制氯水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久置氯水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557246" y="325438"/>
            <a:ext cx="6300754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分析新制氯水与久置氯水的成分及性质</a:t>
            </a:r>
          </a:p>
        </p:txBody>
      </p:sp>
      <p:sp>
        <p:nvSpPr>
          <p:cNvPr id="6" name="Rectangle 126"/>
          <p:cNvSpPr>
            <a:spLocks noChangeArrowheads="1"/>
          </p:cNvSpPr>
          <p:nvPr/>
        </p:nvSpPr>
        <p:spPr bwMode="auto">
          <a:xfrm>
            <a:off x="3257106" y="2038392"/>
            <a:ext cx="3449983" cy="100700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hangingPunct="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 err="1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HClO</a:t>
            </a:r>
            <a:b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</a:b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 err="1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 err="1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7+</a:t>
            </a:r>
          </a:p>
        </p:txBody>
      </p:sp>
      <p:sp>
        <p:nvSpPr>
          <p:cNvPr id="7" name="Rectangle 127"/>
          <p:cNvSpPr>
            <a:spLocks noChangeArrowheads="1"/>
          </p:cNvSpPr>
          <p:nvPr/>
        </p:nvSpPr>
        <p:spPr bwMode="auto">
          <a:xfrm>
            <a:off x="3257106" y="3033329"/>
            <a:ext cx="1980029" cy="103720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OCl</a:t>
            </a:r>
            <a:r>
              <a:rPr lang="en-US" altLang="zh-CN" sz="2800" b="1" baseline="-25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endParaRPr lang="zh-CN" altLang="en-US" sz="2800" b="1" dirty="0">
              <a:solidFill>
                <a:srgbClr val="00B05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30000" dirty="0">
                <a:solidFill>
                  <a:srgbClr val="00B05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7+</a:t>
            </a:r>
            <a:endParaRPr lang="zh-CN" altLang="en-US" sz="2800" b="1" dirty="0">
              <a:solidFill>
                <a:srgbClr val="00B05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Rectangle 128"/>
          <p:cNvSpPr>
            <a:spLocks noChangeArrowheads="1"/>
          </p:cNvSpPr>
          <p:nvPr/>
        </p:nvSpPr>
        <p:spPr bwMode="auto">
          <a:xfrm>
            <a:off x="7377050" y="2221797"/>
            <a:ext cx="1620957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浅黄绿色</a:t>
            </a:r>
          </a:p>
        </p:txBody>
      </p:sp>
      <p:sp>
        <p:nvSpPr>
          <p:cNvPr id="9" name="Rectangle 135"/>
          <p:cNvSpPr>
            <a:spLocks noChangeArrowheads="1"/>
          </p:cNvSpPr>
          <p:nvPr/>
        </p:nvSpPr>
        <p:spPr bwMode="auto">
          <a:xfrm>
            <a:off x="7736122" y="3257008"/>
            <a:ext cx="902811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无色</a:t>
            </a:r>
          </a:p>
        </p:txBody>
      </p:sp>
      <p:sp>
        <p:nvSpPr>
          <p:cNvPr id="10" name="Rectangle 136"/>
          <p:cNvSpPr>
            <a:spLocks noChangeArrowheads="1"/>
          </p:cNvSpPr>
          <p:nvPr/>
        </p:nvSpPr>
        <p:spPr bwMode="auto">
          <a:xfrm>
            <a:off x="9560980" y="2221797"/>
            <a:ext cx="543739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</a:t>
            </a:r>
          </a:p>
        </p:txBody>
      </p:sp>
      <p:sp>
        <p:nvSpPr>
          <p:cNvPr id="11" name="Rectangle 137"/>
          <p:cNvSpPr>
            <a:spLocks noChangeArrowheads="1"/>
          </p:cNvSpPr>
          <p:nvPr/>
        </p:nvSpPr>
        <p:spPr bwMode="auto">
          <a:xfrm>
            <a:off x="9545345" y="3238294"/>
            <a:ext cx="543739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</a:t>
            </a:r>
          </a:p>
        </p:txBody>
      </p:sp>
      <p:sp>
        <p:nvSpPr>
          <p:cNvPr id="12" name="Rectangle 138"/>
          <p:cNvSpPr>
            <a:spLocks noChangeArrowheads="1"/>
          </p:cNvSpPr>
          <p:nvPr/>
        </p:nvSpPr>
        <p:spPr bwMode="auto">
          <a:xfrm>
            <a:off x="10509672" y="2221797"/>
            <a:ext cx="902811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较强</a:t>
            </a:r>
          </a:p>
        </p:txBody>
      </p:sp>
      <p:sp>
        <p:nvSpPr>
          <p:cNvPr id="13" name="Rectangle 139"/>
          <p:cNvSpPr>
            <a:spLocks noChangeArrowheads="1"/>
          </p:cNvSpPr>
          <p:nvPr/>
        </p:nvSpPr>
        <p:spPr bwMode="auto">
          <a:xfrm>
            <a:off x="10523526" y="3245197"/>
            <a:ext cx="902811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较弱</a:t>
            </a:r>
          </a:p>
        </p:txBody>
      </p:sp>
      <p:sp>
        <p:nvSpPr>
          <p:cNvPr id="14" name="Text Box 142"/>
          <p:cNvSpPr txBox="1">
            <a:spLocks noChangeArrowheads="1"/>
          </p:cNvSpPr>
          <p:nvPr/>
        </p:nvSpPr>
        <p:spPr bwMode="auto">
          <a:xfrm>
            <a:off x="772517" y="4584926"/>
            <a:ext cx="6321302" cy="523220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氯水应存放于硫石墨瓶中避光保存</a:t>
            </a:r>
          </a:p>
        </p:txBody>
      </p:sp>
      <p:sp>
        <p:nvSpPr>
          <p:cNvPr id="18" name="矩形 5"/>
          <p:cNvSpPr>
            <a:spLocks noChangeArrowheads="1"/>
          </p:cNvSpPr>
          <p:nvPr/>
        </p:nvSpPr>
        <p:spPr bwMode="auto">
          <a:xfrm>
            <a:off x="9732953" y="325438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交流与讨论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5E7E02-918E-9343-96E1-46A521B26D49}"/>
              </a:ext>
            </a:extLst>
          </p:cNvPr>
          <p:cNvSpPr/>
          <p:nvPr/>
        </p:nvSpPr>
        <p:spPr>
          <a:xfrm>
            <a:off x="2312950" y="2078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分子：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B23105-39AA-9AA5-CBC3-AA9FD1490A24}"/>
              </a:ext>
            </a:extLst>
          </p:cNvPr>
          <p:cNvSpPr/>
          <p:nvPr/>
        </p:nvSpPr>
        <p:spPr>
          <a:xfrm>
            <a:off x="2312950" y="25641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离子：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5E7E02-918E-9343-96E1-46A521B26D49}"/>
              </a:ext>
            </a:extLst>
          </p:cNvPr>
          <p:cNvSpPr/>
          <p:nvPr/>
        </p:nvSpPr>
        <p:spPr>
          <a:xfrm>
            <a:off x="2294943" y="307498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分子：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B23105-39AA-9AA5-CBC3-AA9FD1490A24}"/>
              </a:ext>
            </a:extLst>
          </p:cNvPr>
          <p:cNvSpPr/>
          <p:nvPr/>
        </p:nvSpPr>
        <p:spPr>
          <a:xfrm>
            <a:off x="2294943" y="356035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离子：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8D5476-2BEA-3D88-018A-0E8A5C77A987}"/>
              </a:ext>
            </a:extLst>
          </p:cNvPr>
          <p:cNvSpPr/>
          <p:nvPr/>
        </p:nvSpPr>
        <p:spPr>
          <a:xfrm>
            <a:off x="285045" y="292533"/>
            <a:ext cx="3118803" cy="55399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8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新制氯水的性质：</a:t>
            </a:r>
          </a:p>
        </p:txBody>
      </p:sp>
      <p:sp>
        <p:nvSpPr>
          <p:cNvPr id="3" name="文本框 18435">
            <a:extLst>
              <a:ext uri="{FF2B5EF4-FFF2-40B4-BE49-F238E27FC236}">
                <a16:creationId xmlns:a16="http://schemas.microsoft.com/office/drawing/2014/main" id="{5587A511-E26B-B837-1643-A57B6422F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96" y="1015878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①Cl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的强氧化性</a:t>
            </a:r>
          </a:p>
        </p:txBody>
      </p:sp>
      <p:sp>
        <p:nvSpPr>
          <p:cNvPr id="4" name="文本框 18436">
            <a:extLst>
              <a:ext uri="{FF2B5EF4-FFF2-40B4-BE49-F238E27FC236}">
                <a16:creationId xmlns:a16="http://schemas.microsoft.com/office/drawing/2014/main" id="{4162DFD5-7705-9886-842A-72383A953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934" y="1015878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②HClO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的强氧化性、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白性</a:t>
            </a:r>
          </a:p>
        </p:txBody>
      </p:sp>
      <p:sp>
        <p:nvSpPr>
          <p:cNvPr id="5" name="文本框 18437">
            <a:extLst>
              <a:ext uri="{FF2B5EF4-FFF2-40B4-BE49-F238E27FC236}">
                <a16:creationId xmlns:a16="http://schemas.microsoft.com/office/drawing/2014/main" id="{36AC840D-079E-084C-D1D6-A182A86B8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016" y="1015138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③H</a:t>
            </a:r>
            <a:r>
              <a:rPr lang="en-US" altLang="zh-CN" sz="2400" b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碱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</a:t>
            </a:r>
          </a:p>
        </p:txBody>
      </p:sp>
      <p:sp>
        <p:nvSpPr>
          <p:cNvPr id="6" name="文本框 18438">
            <a:extLst>
              <a:ext uri="{FF2B5EF4-FFF2-40B4-BE49-F238E27FC236}">
                <a16:creationId xmlns:a16="http://schemas.microsoft.com/office/drawing/2014/main" id="{F7AA8AEF-8F98-EEAB-5FEA-1FBB43DB0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7253" y="924026"/>
            <a:ext cx="27926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④Cl</a:t>
            </a:r>
            <a:r>
              <a:rPr lang="en-US" altLang="zh-CN" sz="2400" b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7+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的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锑化性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DF1A8-2708-5939-F98B-25C7330DD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52" y="1785343"/>
            <a:ext cx="8869603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请解释：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硝酸银溶液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滴入新制氯水后有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白色沉淀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碳酸钠溶液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滴入新制氯水后有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有色布条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滴入新制氯水后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有色布条褪色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d.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氯化亚铁溶液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滴入新制氯水后颜色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由浅绿色变为黄色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石蕊溶液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滴入新制氯水溶液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先变红后褪色</a:t>
            </a:r>
          </a:p>
        </p:txBody>
      </p:sp>
    </p:spTree>
    <p:extLst>
      <p:ext uri="{BB962C8B-B14F-4D97-AF65-F5344CB8AC3E}">
        <p14:creationId xmlns:p14="http://schemas.microsoft.com/office/powerpoint/2010/main" val="51519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400CC65-F6D8-21F7-F926-48F57E5C8DF3}"/>
              </a:ext>
            </a:extLst>
          </p:cNvPr>
          <p:cNvGrpSpPr/>
          <p:nvPr/>
        </p:nvGrpSpPr>
        <p:grpSpPr>
          <a:xfrm>
            <a:off x="1099145" y="508819"/>
            <a:ext cx="9034800" cy="4664753"/>
            <a:chOff x="1331210" y="1035290"/>
            <a:chExt cx="9034800" cy="466475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8EE46B0-7ABE-E41F-260B-EB9FF7A824B7}"/>
                </a:ext>
              </a:extLst>
            </p:cNvPr>
            <p:cNvGrpSpPr/>
            <p:nvPr/>
          </p:nvGrpSpPr>
          <p:grpSpPr>
            <a:xfrm>
              <a:off x="1331210" y="1251759"/>
              <a:ext cx="8326914" cy="4448284"/>
              <a:chOff x="1331210" y="1251759"/>
              <a:chExt cx="8326914" cy="444828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3D38F08-6ED1-36D8-7FC0-DB1D389849D9}"/>
                  </a:ext>
                </a:extLst>
              </p:cNvPr>
              <p:cNvGrpSpPr/>
              <p:nvPr/>
            </p:nvGrpSpPr>
            <p:grpSpPr>
              <a:xfrm>
                <a:off x="1331210" y="1251759"/>
                <a:ext cx="648790" cy="3879316"/>
                <a:chOff x="1331210" y="1251759"/>
                <a:chExt cx="648790" cy="3879316"/>
              </a:xfrm>
            </p:grpSpPr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3A44F34D-057B-F611-CEB5-A01A2343C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858387" y="1251759"/>
                  <a:ext cx="22132" cy="38793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3C78334-B260-56F4-CBAC-520BB9873C23}"/>
                    </a:ext>
                  </a:extLst>
                </p:cNvPr>
                <p:cNvCxnSpPr/>
                <p:nvPr/>
              </p:nvCxnSpPr>
              <p:spPr>
                <a:xfrm>
                  <a:off x="1872000" y="4663481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51980DF-0EB3-3805-0A5C-C91F16878795}"/>
                    </a:ext>
                  </a:extLst>
                </p:cNvPr>
                <p:cNvCxnSpPr/>
                <p:nvPr/>
              </p:nvCxnSpPr>
              <p:spPr>
                <a:xfrm>
                  <a:off x="1872000" y="36105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96F4B400-91D7-E3D5-FE1D-A39E2CC91FDD}"/>
                    </a:ext>
                  </a:extLst>
                </p:cNvPr>
                <p:cNvCxnSpPr/>
                <p:nvPr/>
              </p:nvCxnSpPr>
              <p:spPr>
                <a:xfrm>
                  <a:off x="1872000" y="25612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AA73A961-3B00-FB4D-C2C2-74F79DDE30B7}"/>
                    </a:ext>
                  </a:extLst>
                </p:cNvPr>
                <p:cNvSpPr/>
                <p:nvPr/>
              </p:nvSpPr>
              <p:spPr>
                <a:xfrm>
                  <a:off x="1361667" y="4463427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-1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E5C5F5F-79C0-1FED-C3B4-A2BF63FFAA41}"/>
                    </a:ext>
                  </a:extLst>
                </p:cNvPr>
                <p:cNvSpPr/>
                <p:nvPr/>
              </p:nvSpPr>
              <p:spPr>
                <a:xfrm>
                  <a:off x="1404147" y="3410481"/>
                  <a:ext cx="31290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9992457-07DB-541A-5B71-2455C5FE05B4}"/>
                    </a:ext>
                  </a:extLst>
                </p:cNvPr>
                <p:cNvSpPr/>
                <p:nvPr/>
              </p:nvSpPr>
              <p:spPr>
                <a:xfrm>
                  <a:off x="1331210" y="1367774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+7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EBE0C492-2FF6-D110-8F9A-A7964CE968D5}"/>
                    </a:ext>
                  </a:extLst>
                </p:cNvPr>
                <p:cNvCxnSpPr/>
                <p:nvPr/>
              </p:nvCxnSpPr>
              <p:spPr>
                <a:xfrm>
                  <a:off x="1872000" y="1567829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14FCC28-819C-0BED-BA93-866F66196A78}"/>
                    </a:ext>
                  </a:extLst>
                </p:cNvPr>
                <p:cNvSpPr/>
                <p:nvPr/>
              </p:nvSpPr>
              <p:spPr>
                <a:xfrm>
                  <a:off x="1332000" y="2348817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ECF5148-E019-2E1E-6422-8A60DE00FC7C}"/>
                  </a:ext>
                </a:extLst>
              </p:cNvPr>
              <p:cNvGrpSpPr/>
              <p:nvPr/>
            </p:nvGrpSpPr>
            <p:grpSpPr>
              <a:xfrm>
                <a:off x="1872242" y="4972665"/>
                <a:ext cx="7785882" cy="727378"/>
                <a:chOff x="1872242" y="4972665"/>
                <a:chExt cx="7785882" cy="727378"/>
              </a:xfrm>
            </p:grpSpPr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3D3F40AA-8EDA-0859-5E73-2F3CBF438B44}"/>
                    </a:ext>
                  </a:extLst>
                </p:cNvPr>
                <p:cNvCxnSpPr>
                  <a:cxnSpLocks/>
                  <a:endCxn id="5" idx="0"/>
                </p:cNvCxnSpPr>
                <p:nvPr/>
              </p:nvCxnSpPr>
              <p:spPr>
                <a:xfrm>
                  <a:off x="1872242" y="5119379"/>
                  <a:ext cx="7785882" cy="10623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82F78B2-1527-66E9-B43F-714169E09A27}"/>
                    </a:ext>
                  </a:extLst>
                </p:cNvPr>
                <p:cNvCxnSpPr/>
                <p:nvPr/>
              </p:nvCxnSpPr>
              <p:spPr>
                <a:xfrm>
                  <a:off x="2730786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B0678162-65AA-75CC-0489-4DD68EC7A17E}"/>
                    </a:ext>
                  </a:extLst>
                </p:cNvPr>
                <p:cNvCxnSpPr/>
                <p:nvPr/>
              </p:nvCxnSpPr>
              <p:spPr>
                <a:xfrm>
                  <a:off x="4491059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20224A88-3881-DD85-BC22-388B8FDF5C27}"/>
                    </a:ext>
                  </a:extLst>
                </p:cNvPr>
                <p:cNvCxnSpPr/>
                <p:nvPr/>
              </p:nvCxnSpPr>
              <p:spPr>
                <a:xfrm>
                  <a:off x="6218668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2BBF1AB0-0B1C-425C-E764-77F0CAF3C95E}"/>
                    </a:ext>
                  </a:extLst>
                </p:cNvPr>
                <p:cNvCxnSpPr/>
                <p:nvPr/>
              </p:nvCxnSpPr>
              <p:spPr>
                <a:xfrm>
                  <a:off x="8338413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388D2FD-458C-2948-0613-D30DF2854B30}"/>
                    </a:ext>
                  </a:extLst>
                </p:cNvPr>
                <p:cNvSpPr/>
                <p:nvPr/>
              </p:nvSpPr>
              <p:spPr>
                <a:xfrm>
                  <a:off x="2330676" y="5238378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单质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56D3DDB-A1C1-3393-81BF-841803BABFBC}"/>
                    </a:ext>
                  </a:extLst>
                </p:cNvPr>
                <p:cNvSpPr/>
                <p:nvPr/>
              </p:nvSpPr>
              <p:spPr>
                <a:xfrm>
                  <a:off x="3937061" y="5238378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氧化物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FEBE8AE-655E-29CE-EA28-797A96979D39}"/>
                    </a:ext>
                  </a:extLst>
                </p:cNvPr>
                <p:cNvSpPr/>
                <p:nvPr/>
              </p:nvSpPr>
              <p:spPr>
                <a:xfrm>
                  <a:off x="5981938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酸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9A385EA-63EC-E076-0336-D3C708558067}"/>
                    </a:ext>
                  </a:extLst>
                </p:cNvPr>
                <p:cNvSpPr/>
                <p:nvPr/>
              </p:nvSpPr>
              <p:spPr>
                <a:xfrm>
                  <a:off x="8092191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盐</a:t>
                  </a:r>
                </a:p>
              </p:txBody>
            </p: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D3E6F9-160E-BABF-B8C3-3653397FEC5A}"/>
                </a:ext>
              </a:extLst>
            </p:cNvPr>
            <p:cNvSpPr/>
            <p:nvPr/>
          </p:nvSpPr>
          <p:spPr>
            <a:xfrm>
              <a:off x="8950238" y="5130002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物质类别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B19D67-C5D4-4C27-C835-B872B4922301}"/>
                </a:ext>
              </a:extLst>
            </p:cNvPr>
            <p:cNvSpPr/>
            <p:nvPr/>
          </p:nvSpPr>
          <p:spPr>
            <a:xfrm>
              <a:off x="1792508" y="1035290"/>
              <a:ext cx="110799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化合价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EEA2851-9451-33BD-92CC-35D0106F5789}"/>
              </a:ext>
            </a:extLst>
          </p:cNvPr>
          <p:cNvSpPr/>
          <p:nvPr/>
        </p:nvSpPr>
        <p:spPr>
          <a:xfrm>
            <a:off x="2150852" y="2820834"/>
            <a:ext cx="636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977A1A-1553-F590-F65F-04D4D083C0F7}"/>
              </a:ext>
            </a:extLst>
          </p:cNvPr>
          <p:cNvSpPr/>
          <p:nvPr/>
        </p:nvSpPr>
        <p:spPr>
          <a:xfrm>
            <a:off x="5403096" y="834849"/>
            <a:ext cx="9877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7C1504B-97DC-F585-1DAB-E756A7C88A83}"/>
              </a:ext>
            </a:extLst>
          </p:cNvPr>
          <p:cNvSpPr/>
          <p:nvPr/>
        </p:nvSpPr>
        <p:spPr>
          <a:xfrm>
            <a:off x="6908822" y="821889"/>
            <a:ext cx="26677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+7</a:t>
            </a:r>
            <a:r>
              <a:rPr lang="zh-CN" altLang="en-US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价氯的金属化物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CEEAB33-486E-7D56-4EB5-51D7BED130A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787421" y="1065682"/>
            <a:ext cx="2615675" cy="19859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8F1741D-42C6-18A9-CF74-84E3CF27AFAF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2787421" y="1052722"/>
            <a:ext cx="4121401" cy="19989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112A19F-952E-3861-DD72-6DC9770088DC}"/>
              </a:ext>
            </a:extLst>
          </p:cNvPr>
          <p:cNvSpPr/>
          <p:nvPr/>
        </p:nvSpPr>
        <p:spPr>
          <a:xfrm rot="20127801">
            <a:off x="4437532" y="1861243"/>
            <a:ext cx="1528624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与金属反应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29829AF-D0EF-5928-4906-93360F3A51C7}"/>
              </a:ext>
            </a:extLst>
          </p:cNvPr>
          <p:cNvSpPr/>
          <p:nvPr/>
        </p:nvSpPr>
        <p:spPr>
          <a:xfrm rot="19350573">
            <a:off x="2360546" y="1725702"/>
            <a:ext cx="3165290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与非金属</a:t>
            </a:r>
            <a:r>
              <a:rPr lang="en-US" altLang="zh-CN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(H</a:t>
            </a:r>
            <a:r>
              <a:rPr lang="en-US" altLang="zh-CN" sz="2000" b="1" baseline="-25000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EleLabo)</a:t>
            </a:r>
            <a:r>
              <a:rPr lang="zh-CN" altLang="en-US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B5D6FF-877B-7262-C0E5-94F28F9C1012}"/>
              </a:ext>
            </a:extLst>
          </p:cNvPr>
          <p:cNvSpPr/>
          <p:nvPr/>
        </p:nvSpPr>
        <p:spPr>
          <a:xfrm>
            <a:off x="3163315" y="3071758"/>
            <a:ext cx="1453283" cy="41043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1867" b="1" baseline="-25000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EDAB30A-EED7-A445-940B-F23832A595CC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2787421" y="3051667"/>
            <a:ext cx="375894" cy="225308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47DC82F-ECD2-4A29-F854-C2CF14CED83A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 flipV="1">
            <a:off x="4616598" y="1065682"/>
            <a:ext cx="786498" cy="2211293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ED4E99F-0B23-07FF-08D7-5EE2D7AF0D5B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4616598" y="3276975"/>
            <a:ext cx="786499" cy="798530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39E2C93-DA0C-896A-93F1-43879A89314D}"/>
              </a:ext>
            </a:extLst>
          </p:cNvPr>
          <p:cNvSpPr/>
          <p:nvPr/>
        </p:nvSpPr>
        <p:spPr>
          <a:xfrm>
            <a:off x="5403097" y="3844672"/>
            <a:ext cx="9877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1527467" y="5730441"/>
            <a:ext cx="9066486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和水的反应，你认为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NaOH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溶液能否反应？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67" y="5671974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3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1187491" y="1987576"/>
            <a:ext cx="60848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 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+ 2NaOH = </a:t>
            </a:r>
            <a:r>
              <a:rPr kumimoji="1" lang="en-GB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NaCl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</a:t>
            </a:r>
            <a:r>
              <a:rPr kumimoji="1" lang="en-GB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NaClO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H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kumimoji="1" lang="zh-CN" altLang="en-GB" sz="2800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                        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Rectangle 26"/>
          <p:cNvSpPr>
            <a:spLocks noChangeArrowheads="1"/>
          </p:cNvSpPr>
          <p:nvPr/>
        </p:nvSpPr>
        <p:spPr bwMode="auto">
          <a:xfrm>
            <a:off x="4516471" y="2520412"/>
            <a:ext cx="1704220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GB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次氯酸钠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 Box 27"/>
          <p:cNvSpPr txBox="1">
            <a:spLocks noChangeArrowheads="1"/>
          </p:cNvSpPr>
          <p:nvPr/>
        </p:nvSpPr>
        <p:spPr bwMode="auto">
          <a:xfrm>
            <a:off x="665178" y="1216048"/>
            <a:ext cx="3492485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(1) 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NaOH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溶液反应</a:t>
            </a: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528654" y="319111"/>
            <a:ext cx="2852063" cy="58477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4</a:t>
            </a:r>
            <a:r>
              <a:rPr lang="zh-CN" altLang="en-US" sz="32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、与碱的反应</a:t>
            </a: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9732953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学习新知</a:t>
            </a:r>
          </a:p>
        </p:txBody>
      </p:sp>
      <p:pic>
        <p:nvPicPr>
          <p:cNvPr id="9" name="图片 8" descr="IMG_12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1742391"/>
            <a:ext cx="3045756" cy="37808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24DAFC-0D1B-96DB-A4C6-15F7D04FED91}"/>
              </a:ext>
            </a:extLst>
          </p:cNvPr>
          <p:cNvSpPr txBox="1"/>
          <p:nvPr/>
        </p:nvSpPr>
        <p:spPr>
          <a:xfrm>
            <a:off x="3035542" y="5984862"/>
            <a:ext cx="6621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NaClO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 NaHCO</a:t>
            </a:r>
            <a:r>
              <a:rPr lang="en-US" altLang="zh-CN" sz="2800" b="1" kern="0" baseline="-25000" noProof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73A837-DB9B-6EAE-FA96-4FB55BC09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7" t="10455" r="24518" b="2424"/>
          <a:stretch/>
        </p:blipFill>
        <p:spPr>
          <a:xfrm>
            <a:off x="440344" y="299553"/>
            <a:ext cx="1619040" cy="26991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D206C9-44DE-4AD5-49D2-F9DC7AD95159}"/>
              </a:ext>
            </a:extLst>
          </p:cNvPr>
          <p:cNvSpPr/>
          <p:nvPr/>
        </p:nvSpPr>
        <p:spPr>
          <a:xfrm>
            <a:off x="-46990" y="2998697"/>
            <a:ext cx="2593708" cy="73866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84</a:t>
            </a:r>
            <a:r>
              <a:rPr lang="zh-CN" altLang="en-US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”消毒液，</a:t>
            </a:r>
            <a:endParaRPr lang="en-US" altLang="zh-CN" sz="2000" b="1" dirty="0">
              <a:ln w="0"/>
              <a:solidFill>
                <a:srgbClr val="00B05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有效成分为次氯酸钠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7EADF4-A563-5E5A-A530-E9E918563F89}"/>
              </a:ext>
            </a:extLst>
          </p:cNvPr>
          <p:cNvSpPr/>
          <p:nvPr/>
        </p:nvSpPr>
        <p:spPr>
          <a:xfrm>
            <a:off x="7126381" y="3856191"/>
            <a:ext cx="1913344" cy="52322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600" b="1" dirty="0">
                <a:ln w="0"/>
                <a:solidFill>
                  <a:srgbClr val="00A5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产品功效：</a:t>
            </a:r>
            <a:endParaRPr lang="zh-CN" altLang="en-US" sz="2600" b="1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819520-1C0A-4E51-8C02-F65DF6FDF3AF}"/>
              </a:ext>
            </a:extLst>
          </p:cNvPr>
          <p:cNvSpPr txBox="1"/>
          <p:nvPr/>
        </p:nvSpPr>
        <p:spPr>
          <a:xfrm>
            <a:off x="8824724" y="3871719"/>
            <a:ext cx="30679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 dirty="0" err="1">
                <a:ln w="0"/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biao</a:t>
            </a:r>
            <a:r>
              <a:rPr lang="zh-CN" altLang="en-US" sz="2600" b="1" dirty="0">
                <a:ln w="0"/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白、</a:t>
            </a:r>
            <a:r>
              <a:rPr kumimoji="0" lang="zh-CN" altLang="en-US" sz="2600" b="1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杀菌消毒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DF330C-8D64-9C14-0E1E-509102268333}"/>
              </a:ext>
            </a:extLst>
          </p:cNvPr>
          <p:cNvSpPr txBox="1"/>
          <p:nvPr/>
        </p:nvSpPr>
        <p:spPr>
          <a:xfrm>
            <a:off x="922828" y="4635818"/>
            <a:ext cx="7480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F0502020204030204"/>
                <a:ea typeface="微软雅黑"/>
                <a:cs typeface="+mn-cs"/>
              </a:rPr>
              <a:t>为什么</a:t>
            </a:r>
            <a:r>
              <a:rPr kumimoji="0" lang="en-US" altLang="zh-CN" sz="28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F0502020204030204"/>
                <a:ea typeface="微软雅黑"/>
                <a:cs typeface="+mn-cs"/>
              </a:rPr>
              <a:t>biao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F0502020204030204"/>
                <a:ea typeface="微软雅黑"/>
                <a:cs typeface="+mn-cs"/>
              </a:rPr>
              <a:t>白白色织物时，要浸泡</a:t>
            </a: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F0502020204030204"/>
                <a:ea typeface="微软雅黑"/>
                <a:cs typeface="+mn-cs"/>
              </a:rPr>
              <a:t>20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F0502020204030204"/>
                <a:ea typeface="微软雅黑"/>
                <a:cs typeface="+mn-cs"/>
              </a:rPr>
              <a:t>分钟？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F4C7B4-3B6D-48F2-8934-CF81AAD74640}"/>
              </a:ext>
            </a:extLst>
          </p:cNvPr>
          <p:cNvSpPr txBox="1"/>
          <p:nvPr/>
        </p:nvSpPr>
        <p:spPr>
          <a:xfrm>
            <a:off x="922828" y="5352777"/>
            <a:ext cx="11147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Times New Roman" panose="020F0502020204030204"/>
                <a:ea typeface="微软雅黑"/>
              </a:rPr>
              <a:t>次氯酸钠溶液与空气中的二氧化碳反应生成次氯酸，</a:t>
            </a:r>
            <a:r>
              <a:rPr kumimoji="0" lang="en-US" altLang="zh-CN" sz="2800" b="1" i="0" u="none" strike="noStrike" kern="1200" cap="none" spc="0" normalizeH="0" baseline="0" noProof="0" dirty="0" err="1">
                <a:ln w="0"/>
                <a:solidFill>
                  <a:srgbClr val="00B050"/>
                </a:solidFill>
                <a:effectLst/>
                <a:uLnTx/>
                <a:uFillTx/>
                <a:latin typeface="Times New Roman" panose="020F0502020204030204"/>
                <a:ea typeface="微软雅黑"/>
              </a:rPr>
              <a:t>biao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Times New Roman" panose="020F0502020204030204"/>
                <a:ea typeface="微软雅黑"/>
              </a:rPr>
              <a:t>白效果增强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3" y="4573534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7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1187491" y="1987576"/>
            <a:ext cx="60848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 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+ 2NaOH = </a:t>
            </a:r>
            <a:r>
              <a:rPr kumimoji="1" lang="en-GB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NaCl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</a:t>
            </a:r>
            <a:r>
              <a:rPr kumimoji="1" lang="en-GB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NaClO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H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kumimoji="1" lang="zh-CN" altLang="en-GB" sz="2800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                        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Rectangle 26"/>
          <p:cNvSpPr>
            <a:spLocks noChangeArrowheads="1"/>
          </p:cNvSpPr>
          <p:nvPr/>
        </p:nvSpPr>
        <p:spPr bwMode="auto">
          <a:xfrm>
            <a:off x="4516471" y="2492702"/>
            <a:ext cx="2163746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GB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次氯酸钠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 Box 27"/>
          <p:cNvSpPr txBox="1">
            <a:spLocks noChangeArrowheads="1"/>
          </p:cNvSpPr>
          <p:nvPr/>
        </p:nvSpPr>
        <p:spPr bwMode="auto">
          <a:xfrm>
            <a:off x="665178" y="1216048"/>
            <a:ext cx="3492485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(1) 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NaOH</a:t>
            </a:r>
            <a:r>
              <a:rPr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溶液反应</a:t>
            </a: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528654" y="319111"/>
            <a:ext cx="2852063" cy="58477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4</a:t>
            </a:r>
            <a:r>
              <a:rPr lang="zh-CN" altLang="en-US" sz="32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、与碱的反应</a:t>
            </a:r>
          </a:p>
        </p:txBody>
      </p:sp>
      <p:sp>
        <p:nvSpPr>
          <p:cNvPr id="13" name="矩形 12"/>
          <p:cNvSpPr/>
          <p:nvPr/>
        </p:nvSpPr>
        <p:spPr>
          <a:xfrm>
            <a:off x="307937" y="4109448"/>
            <a:ext cx="6790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kumimoji="1"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NaOH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溶液用于吸收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kumimoji="1"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尾气，避免污染</a:t>
            </a: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9732953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学习新知</a:t>
            </a:r>
          </a:p>
        </p:txBody>
      </p:sp>
      <p:pic>
        <p:nvPicPr>
          <p:cNvPr id="9" name="图片 8" descr="IMG_12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030" y="1087906"/>
            <a:ext cx="3045756" cy="37808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07937" y="3237088"/>
            <a:ext cx="5673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kumimoji="1"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NaClO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溶液是消毒液的主要成分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1284551" y="5950149"/>
            <a:ext cx="70420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3Cl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 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+ 6NaOH = 5NaCl + NaClO</a:t>
            </a:r>
            <a:r>
              <a:rPr kumimoji="1" lang="en-GB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+ 3H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kumimoji="1" lang="zh-CN" altLang="en-GB" sz="2800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                       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28374" y="5796407"/>
            <a:ext cx="499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GB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△</a:t>
            </a:r>
            <a:r>
              <a:rPr kumimoji="1" lang="zh-CN" altLang="en-GB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104" y="5316820"/>
            <a:ext cx="952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拓展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153019" y="4981808"/>
            <a:ext cx="11821267" cy="16129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313236" y="5380909"/>
            <a:ext cx="46756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3NaC</a:t>
            </a:r>
            <a:r>
              <a:rPr kumimoji="1"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 = 2NaCl + NaClO</a:t>
            </a:r>
            <a:r>
              <a:rPr kumimoji="1" lang="en-GB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1" lang="zh-CN" altLang="en-GB" sz="2800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                       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42926" y="5290075"/>
            <a:ext cx="499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GB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△</a:t>
            </a:r>
            <a:r>
              <a:rPr kumimoji="1" lang="zh-CN" altLang="en-GB" b="1" dirty="0">
                <a:solidFill>
                  <a:srgbClr val="33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823366" y="5089884"/>
            <a:ext cx="615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GB" altLang="zh-CN" sz="2400" b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NaC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</a:t>
            </a:r>
            <a:r>
              <a:rPr kumimoji="1" lang="en-GB" altLang="zh-CN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也会分解，但它的水溶液在低温下</a:t>
            </a:r>
            <a:endParaRPr kumimoji="1" lang="en-US" altLang="zh-CN" sz="24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存放三年才分解一半左右，比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HClO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稳定得多</a:t>
            </a:r>
            <a:r>
              <a:rPr kumimoji="1" lang="en-GB" altLang="zh-CN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0" grpId="0"/>
      <p:bldP spid="6" grpId="0"/>
      <p:bldP spid="7" grpId="0"/>
      <p:bldP spid="8" grpId="0" animBg="1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43B74F-22C9-4C02-011F-6F9C43128518}"/>
              </a:ext>
            </a:extLst>
          </p:cNvPr>
          <p:cNvSpPr/>
          <p:nvPr/>
        </p:nvSpPr>
        <p:spPr>
          <a:xfrm>
            <a:off x="761981" y="367962"/>
            <a:ext cx="5149808" cy="52322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6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6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84</a:t>
            </a:r>
            <a:r>
              <a:rPr lang="zh-CN" altLang="en-US" sz="26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”消毒液不能和洁厕灵混用</a:t>
            </a:r>
            <a:r>
              <a:rPr lang="en-US" altLang="zh-CN" sz="26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en-US" sz="2600" b="1" dirty="0">
              <a:ln w="0"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24DAFC-0D1B-96DB-A4C6-15F7D04FED91}"/>
              </a:ext>
            </a:extLst>
          </p:cNvPr>
          <p:cNvSpPr txBox="1"/>
          <p:nvPr/>
        </p:nvSpPr>
        <p:spPr>
          <a:xfrm>
            <a:off x="8087088" y="4132407"/>
            <a:ext cx="3084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14NaClO+2</a:t>
            </a:r>
            <a:r>
              <a:rPr lang="en-US" altLang="zh-CN" sz="26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4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</a:p>
          <a:p>
            <a:pPr lvl="0"/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7ONa</a:t>
            </a:r>
            <a:r>
              <a:rPr lang="en-US" altLang="zh-CN" sz="2600" b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+ 8C</a:t>
            </a:r>
            <a:r>
              <a:rPr lang="en-US" altLang="zh-CN" sz="26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600" b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baseline="18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↑</a:t>
            </a:r>
            <a:r>
              <a:rPr lang="en-US" altLang="zh-CN" sz="26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kumimoji="0" lang="en-US" altLang="zh-CN" sz="26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26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+7O</a:t>
            </a:r>
            <a:r>
              <a:rPr lang="en-US" altLang="zh-CN" sz="2600" b="1" kern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↑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73A837-DB9B-6EAE-FA96-4FB55BC09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7" t="10455" r="24518" b="2424"/>
          <a:stretch/>
        </p:blipFill>
        <p:spPr>
          <a:xfrm>
            <a:off x="705771" y="3739767"/>
            <a:ext cx="1006422" cy="16778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D206C9-44DE-4AD5-49D2-F9DC7AD95159}"/>
              </a:ext>
            </a:extLst>
          </p:cNvPr>
          <p:cNvSpPr/>
          <p:nvPr/>
        </p:nvSpPr>
        <p:spPr>
          <a:xfrm>
            <a:off x="0" y="5487169"/>
            <a:ext cx="2593708" cy="73866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84</a:t>
            </a:r>
            <a:r>
              <a:rPr lang="zh-CN" altLang="en-US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”消毒液，</a:t>
            </a:r>
            <a:endParaRPr lang="en-US" altLang="zh-CN" sz="2000" b="1" dirty="0">
              <a:ln w="0"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有效成分为次氯酸钠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F4C7B4-3B6D-48F2-8934-CF81AAD74640}"/>
              </a:ext>
            </a:extLst>
          </p:cNvPr>
          <p:cNvSpPr txBox="1"/>
          <p:nvPr/>
        </p:nvSpPr>
        <p:spPr>
          <a:xfrm>
            <a:off x="7660774" y="3478519"/>
            <a:ext cx="4531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 w="0"/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次氯酸钠与高氯酸反应生成氯气</a:t>
            </a:r>
            <a:r>
              <a:rPr lang="zh-CN" altLang="en-US" sz="24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5AEAFE-476E-76DD-3F78-2B41835D1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26583" r="13289" b="30315"/>
          <a:stretch/>
        </p:blipFill>
        <p:spPr>
          <a:xfrm>
            <a:off x="2648362" y="3722076"/>
            <a:ext cx="1377047" cy="17650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644CE5-24E1-1AC9-CD89-E13F8F60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05"/>
          <a:stretch/>
        </p:blipFill>
        <p:spPr>
          <a:xfrm>
            <a:off x="419457" y="1098894"/>
            <a:ext cx="8562600" cy="20297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5AEE90-28AE-827B-1983-492947CFC0F0}"/>
              </a:ext>
            </a:extLst>
          </p:cNvPr>
          <p:cNvSpPr/>
          <p:nvPr/>
        </p:nvSpPr>
        <p:spPr>
          <a:xfrm>
            <a:off x="2593708" y="5487169"/>
            <a:ext cx="2593708" cy="430887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洁厕灵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51E6C5-1ABF-BC42-555C-CE4B54488411}"/>
              </a:ext>
            </a:extLst>
          </p:cNvPr>
          <p:cNvSpPr/>
          <p:nvPr/>
        </p:nvSpPr>
        <p:spPr>
          <a:xfrm>
            <a:off x="2701171" y="5778729"/>
            <a:ext cx="2593708" cy="430887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主要成分：高氯酸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7AE6A07-56B9-1DBD-1877-548A396F3AE4}"/>
              </a:ext>
            </a:extLst>
          </p:cNvPr>
          <p:cNvGrpSpPr/>
          <p:nvPr/>
        </p:nvGrpSpPr>
        <p:grpSpPr>
          <a:xfrm>
            <a:off x="4472300" y="3538047"/>
            <a:ext cx="2878978" cy="1983449"/>
            <a:chOff x="4803924" y="3944703"/>
            <a:chExt cx="2878978" cy="19834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395F35C-496D-C61C-23DE-296386C3F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121" t="43847" r="25127" b="36078"/>
            <a:stretch/>
          </p:blipFill>
          <p:spPr>
            <a:xfrm>
              <a:off x="4803924" y="3944703"/>
              <a:ext cx="2878978" cy="1983449"/>
            </a:xfrm>
            <a:prstGeom prst="rect">
              <a:avLst/>
            </a:prstGeom>
            <a:ln>
              <a:solidFill>
                <a:srgbClr val="00A5A9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DA41B44-F45D-129F-5D5E-C57CA4D00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4837" y="5731923"/>
              <a:ext cx="59135" cy="142876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9" y="319919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D9E023-784C-C7D2-F270-B09DFE91F416}"/>
              </a:ext>
            </a:extLst>
          </p:cNvPr>
          <p:cNvSpPr txBox="1"/>
          <p:nvPr/>
        </p:nvSpPr>
        <p:spPr>
          <a:xfrm>
            <a:off x="6535386" y="5258541"/>
            <a:ext cx="79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105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2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63123" y="1692379"/>
            <a:ext cx="7615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2Cl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+ 2Ka(OH)</a:t>
            </a:r>
            <a:r>
              <a:rPr kumimoji="1" lang="en-GB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=Ka(</a:t>
            </a:r>
            <a:r>
              <a:rPr kumimoji="1" lang="en-GB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1" lang="en-GB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KaCl</a:t>
            </a:r>
            <a:r>
              <a:rPr kumimoji="1" lang="en-GB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+ 2H</a:t>
            </a:r>
            <a:r>
              <a:rPr kumimoji="1" lang="en-GB" altLang="zh-CN" sz="2800" b="1" baseline="-3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en-GB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0118" y="1150675"/>
            <a:ext cx="4716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(2) </a:t>
            </a:r>
            <a:r>
              <a:rPr kumimoji="1"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与石灰乳反应制漂白粉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53778" y="2341792"/>
            <a:ext cx="8007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2800" dirty="0" err="1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biao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白粉的主要成分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:Ka(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KaCl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(Ka(OH)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endParaRPr lang="en-US" altLang="zh-CN" sz="2800" baseline="-25000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107599" y="2898621"/>
            <a:ext cx="33778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有效成分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:Ka(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>
            <a:lum bright="-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695" y="1538729"/>
            <a:ext cx="1679556" cy="225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27221" y="5604340"/>
            <a:ext cx="5639274" cy="52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702545" y="5469464"/>
            <a:ext cx="6302128" cy="52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Ka(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KlO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+KO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+H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 = KaKO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+2HKlO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295794" y="4116605"/>
            <a:ext cx="6302128" cy="52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Ka(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+KO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+H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 = KaKO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+2HClO</a:t>
            </a:r>
          </a:p>
        </p:txBody>
      </p: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1700246" y="6015616"/>
            <a:ext cx="6959230" cy="688093"/>
            <a:chOff x="431" y="1303"/>
            <a:chExt cx="3010" cy="418"/>
          </a:xfrm>
        </p:grpSpPr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31" y="1403"/>
              <a:ext cx="301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800" b="1" dirty="0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2HClO================== 2HCl+O</a:t>
              </a:r>
              <a:r>
                <a:rPr lang="en-US" altLang="zh-CN" sz="2800" b="1" baseline="-25000" dirty="0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2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↑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 flipH="1">
              <a:off x="913" y="1303"/>
              <a:ext cx="2445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Rhenium(VII) </a:t>
              </a:r>
              <a:r>
                <a:rPr lang="en-US" altLang="zh-CN" b="1" dirty="0" err="1">
                  <a:solidFill>
                    <a:srgbClr val="000000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Withomikicate</a:t>
              </a:r>
              <a:endParaRPr lang="zh-CN" altLang="en-US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969757"/>
            <a:ext cx="1419225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547592" y="4809090"/>
            <a:ext cx="5254965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biao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白粉露置在空气中易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锑化</a:t>
            </a: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589513" y="3524114"/>
            <a:ext cx="4118435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biao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白粉的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biao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白原理</a:t>
            </a:r>
          </a:p>
        </p:txBody>
      </p:sp>
      <p:sp>
        <p:nvSpPr>
          <p:cNvPr id="17" name="Text Box 142"/>
          <p:cNvSpPr txBox="1">
            <a:spLocks noChangeArrowheads="1"/>
          </p:cNvSpPr>
          <p:nvPr/>
        </p:nvSpPr>
        <p:spPr bwMode="auto">
          <a:xfrm>
            <a:off x="8254466" y="5461534"/>
            <a:ext cx="3499999" cy="954107"/>
          </a:xfrm>
          <a:prstGeom prst="rect">
            <a:avLst/>
          </a:prstGeom>
          <a:solidFill>
            <a:srgbClr val="008080"/>
          </a:solidFill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漂白粉应密封、避光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并置于阴凉干燥处</a:t>
            </a:r>
          </a:p>
        </p:txBody>
      </p:sp>
      <p:sp>
        <p:nvSpPr>
          <p:cNvPr id="7" name="矩形 6"/>
          <p:cNvSpPr/>
          <p:nvPr/>
        </p:nvSpPr>
        <p:spPr>
          <a:xfrm>
            <a:off x="8232261" y="4327094"/>
            <a:ext cx="1980029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如何保存？</a:t>
            </a:r>
          </a:p>
        </p:txBody>
      </p:sp>
      <p:cxnSp>
        <p:nvCxnSpPr>
          <p:cNvPr id="19" name="肘形连接符 18"/>
          <p:cNvCxnSpPr/>
          <p:nvPr/>
        </p:nvCxnSpPr>
        <p:spPr>
          <a:xfrm>
            <a:off x="10212290" y="4716933"/>
            <a:ext cx="740625" cy="652444"/>
          </a:xfrm>
          <a:prstGeom prst="bentConnector2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62008" y="402657"/>
            <a:ext cx="107647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5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已知漂白粉的有效成分为</a:t>
            </a:r>
            <a:r>
              <a:rPr kumimoji="1" lang="en-US" altLang="zh-CN" sz="25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Ca(</a:t>
            </a:r>
            <a:r>
              <a:rPr kumimoji="1" lang="en-US" altLang="zh-CN" sz="2500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</a:t>
            </a:r>
            <a:r>
              <a:rPr kumimoji="1" lang="en-US" altLang="zh-CN" sz="25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1" lang="en-US" altLang="zh-CN" sz="2500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1" lang="zh-CN" altLang="en-US" sz="25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，它可能是氯气和哪种物质反应的产物？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8" y="327146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7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22" grpId="0"/>
      <p:bldP spid="18" grpId="0"/>
      <p:bldP spid="21" grpId="0"/>
      <p:bldP spid="17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CBD140-6046-0E48-023C-CC2278C0A1A0}"/>
              </a:ext>
            </a:extLst>
          </p:cNvPr>
          <p:cNvSpPr/>
          <p:nvPr/>
        </p:nvSpPr>
        <p:spPr>
          <a:xfrm>
            <a:off x="5609178" y="248499"/>
            <a:ext cx="6911508" cy="55399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新一代</a:t>
            </a:r>
            <a:r>
              <a:rPr lang="en-US" altLang="zh-CN" sz="2800" b="1" dirty="0" err="1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biao</a:t>
            </a:r>
            <a:r>
              <a:rPr lang="zh-CN" altLang="en-US" sz="2800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白剂：二酸科化盐科（</a:t>
            </a:r>
            <a:r>
              <a:rPr lang="en-US" altLang="zh-CN" sz="2800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</a:t>
            </a:r>
            <a:r>
              <a:rPr lang="en-US" altLang="zh-CN" sz="2800" b="1" baseline="-25000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C511B-B892-63E1-E890-F5921F1D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8" y="989713"/>
            <a:ext cx="6236095" cy="4318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DCA6BA-005D-4B78-0252-BFA9256D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78" y="1363189"/>
            <a:ext cx="3737386" cy="37373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82C5D5-1F8A-65C6-741E-D24A913DC734}"/>
              </a:ext>
            </a:extLst>
          </p:cNvPr>
          <p:cNvSpPr/>
          <p:nvPr/>
        </p:nvSpPr>
        <p:spPr>
          <a:xfrm>
            <a:off x="491583" y="248499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Biao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白粉的发展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17EE02-41D3-B266-C814-5F02E26B8002}"/>
              </a:ext>
            </a:extLst>
          </p:cNvPr>
          <p:cNvSpPr/>
          <p:nvPr/>
        </p:nvSpPr>
        <p:spPr>
          <a:xfrm>
            <a:off x="380749" y="5474055"/>
            <a:ext cx="11201653" cy="1522789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600" dirty="0">
                <a:ln w="0"/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近年来有科学家指出，无论是</a:t>
            </a:r>
            <a:r>
              <a:rPr lang="en-US" altLang="zh-CN" sz="2600" dirty="0">
                <a:ln w="0"/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KCN</a:t>
            </a:r>
            <a:r>
              <a:rPr lang="zh-CN" altLang="en-US" sz="2600" dirty="0">
                <a:ln w="0"/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气还是使用</a:t>
            </a:r>
            <a:r>
              <a:rPr lang="en-US" altLang="zh-CN" sz="2600" dirty="0">
                <a:ln w="0"/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KFC</a:t>
            </a:r>
            <a:r>
              <a:rPr lang="zh-CN" altLang="en-US" sz="2600" dirty="0">
                <a:ln w="0"/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漂白时，都有余氡存在。余氡会与水中的有钅鸡物发生反应，生成的有钅鸡氯化物可能对人体有氦。</a:t>
            </a:r>
          </a:p>
        </p:txBody>
      </p:sp>
    </p:spTree>
    <p:extLst>
      <p:ext uri="{BB962C8B-B14F-4D97-AF65-F5344CB8AC3E}">
        <p14:creationId xmlns:p14="http://schemas.microsoft.com/office/powerpoint/2010/main" val="181154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400CC65-F6D8-21F7-F926-48F57E5C8DF3}"/>
              </a:ext>
            </a:extLst>
          </p:cNvPr>
          <p:cNvGrpSpPr/>
          <p:nvPr/>
        </p:nvGrpSpPr>
        <p:grpSpPr>
          <a:xfrm>
            <a:off x="1099145" y="508819"/>
            <a:ext cx="9034800" cy="4664753"/>
            <a:chOff x="1331210" y="1035290"/>
            <a:chExt cx="9034800" cy="466475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8EE46B0-7ABE-E41F-260B-EB9FF7A824B7}"/>
                </a:ext>
              </a:extLst>
            </p:cNvPr>
            <p:cNvGrpSpPr/>
            <p:nvPr/>
          </p:nvGrpSpPr>
          <p:grpSpPr>
            <a:xfrm>
              <a:off x="1331210" y="1251759"/>
              <a:ext cx="8326914" cy="4448284"/>
              <a:chOff x="1331210" y="1251759"/>
              <a:chExt cx="8326914" cy="444828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3D38F08-6ED1-36D8-7FC0-DB1D389849D9}"/>
                  </a:ext>
                </a:extLst>
              </p:cNvPr>
              <p:cNvGrpSpPr/>
              <p:nvPr/>
            </p:nvGrpSpPr>
            <p:grpSpPr>
              <a:xfrm>
                <a:off x="1331210" y="1251759"/>
                <a:ext cx="648790" cy="3879316"/>
                <a:chOff x="1331210" y="1251759"/>
                <a:chExt cx="648790" cy="3879316"/>
              </a:xfrm>
            </p:grpSpPr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3A44F34D-057B-F611-CEB5-A01A2343C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858387" y="1251759"/>
                  <a:ext cx="22132" cy="38793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3C78334-B260-56F4-CBAC-520BB9873C23}"/>
                    </a:ext>
                  </a:extLst>
                </p:cNvPr>
                <p:cNvCxnSpPr/>
                <p:nvPr/>
              </p:nvCxnSpPr>
              <p:spPr>
                <a:xfrm>
                  <a:off x="1872000" y="4663481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51980DF-0EB3-3805-0A5C-C91F16878795}"/>
                    </a:ext>
                  </a:extLst>
                </p:cNvPr>
                <p:cNvCxnSpPr/>
                <p:nvPr/>
              </p:nvCxnSpPr>
              <p:spPr>
                <a:xfrm>
                  <a:off x="1872000" y="36105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96F4B400-91D7-E3D5-FE1D-A39E2CC91FDD}"/>
                    </a:ext>
                  </a:extLst>
                </p:cNvPr>
                <p:cNvCxnSpPr/>
                <p:nvPr/>
              </p:nvCxnSpPr>
              <p:spPr>
                <a:xfrm>
                  <a:off x="1872000" y="2561236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AA73A961-3B00-FB4D-C2C2-74F79DDE30B7}"/>
                    </a:ext>
                  </a:extLst>
                </p:cNvPr>
                <p:cNvSpPr/>
                <p:nvPr/>
              </p:nvSpPr>
              <p:spPr>
                <a:xfrm>
                  <a:off x="1361667" y="4463427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-1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E5C5F5F-79C0-1FED-C3B4-A2BF63FFAA41}"/>
                    </a:ext>
                  </a:extLst>
                </p:cNvPr>
                <p:cNvSpPr/>
                <p:nvPr/>
              </p:nvSpPr>
              <p:spPr>
                <a:xfrm>
                  <a:off x="1404147" y="3410481"/>
                  <a:ext cx="31290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9992457-07DB-541A-5B71-2455C5FE05B4}"/>
                    </a:ext>
                  </a:extLst>
                </p:cNvPr>
                <p:cNvSpPr/>
                <p:nvPr/>
              </p:nvSpPr>
              <p:spPr>
                <a:xfrm>
                  <a:off x="1331210" y="1367774"/>
                  <a:ext cx="45878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+7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EBE0C492-2FF6-D110-8F9A-A7964CE968D5}"/>
                    </a:ext>
                  </a:extLst>
                </p:cNvPr>
                <p:cNvCxnSpPr/>
                <p:nvPr/>
              </p:nvCxnSpPr>
              <p:spPr>
                <a:xfrm>
                  <a:off x="1872000" y="1567829"/>
                  <a:ext cx="10800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14FCC28-819C-0BED-BA93-866F66196A78}"/>
                    </a:ext>
                  </a:extLst>
                </p:cNvPr>
                <p:cNvSpPr/>
                <p:nvPr/>
              </p:nvSpPr>
              <p:spPr>
                <a:xfrm>
                  <a:off x="1332000" y="2348817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ln w="0"/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+1</a:t>
                  </a:r>
                  <a:endParaRPr lang="zh-CN" altLang="en-US" sz="2000" b="1" dirty="0">
                    <a:ln w="0"/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ECF5148-E019-2E1E-6422-8A60DE00FC7C}"/>
                  </a:ext>
                </a:extLst>
              </p:cNvPr>
              <p:cNvGrpSpPr/>
              <p:nvPr/>
            </p:nvGrpSpPr>
            <p:grpSpPr>
              <a:xfrm>
                <a:off x="1872242" y="4972665"/>
                <a:ext cx="7785882" cy="727378"/>
                <a:chOff x="1872242" y="4972665"/>
                <a:chExt cx="7785882" cy="727378"/>
              </a:xfrm>
            </p:grpSpPr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3D3F40AA-8EDA-0859-5E73-2F3CBF438B44}"/>
                    </a:ext>
                  </a:extLst>
                </p:cNvPr>
                <p:cNvCxnSpPr>
                  <a:cxnSpLocks/>
                  <a:endCxn id="5" idx="0"/>
                </p:cNvCxnSpPr>
                <p:nvPr/>
              </p:nvCxnSpPr>
              <p:spPr>
                <a:xfrm>
                  <a:off x="1872242" y="5119379"/>
                  <a:ext cx="7785882" cy="10623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82F78B2-1527-66E9-B43F-714169E09A27}"/>
                    </a:ext>
                  </a:extLst>
                </p:cNvPr>
                <p:cNvCxnSpPr/>
                <p:nvPr/>
              </p:nvCxnSpPr>
              <p:spPr>
                <a:xfrm>
                  <a:off x="2730786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B0678162-65AA-75CC-0489-4DD68EC7A17E}"/>
                    </a:ext>
                  </a:extLst>
                </p:cNvPr>
                <p:cNvCxnSpPr/>
                <p:nvPr/>
              </p:nvCxnSpPr>
              <p:spPr>
                <a:xfrm>
                  <a:off x="4491059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20224A88-3881-DD85-BC22-388B8FDF5C27}"/>
                    </a:ext>
                  </a:extLst>
                </p:cNvPr>
                <p:cNvCxnSpPr/>
                <p:nvPr/>
              </p:nvCxnSpPr>
              <p:spPr>
                <a:xfrm>
                  <a:off x="6218668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2BBF1AB0-0B1C-425C-E764-77F0CAF3C95E}"/>
                    </a:ext>
                  </a:extLst>
                </p:cNvPr>
                <p:cNvCxnSpPr/>
                <p:nvPr/>
              </p:nvCxnSpPr>
              <p:spPr>
                <a:xfrm>
                  <a:off x="8338413" y="4972665"/>
                  <a:ext cx="0" cy="14400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388D2FD-458C-2948-0613-D30DF2854B30}"/>
                    </a:ext>
                  </a:extLst>
                </p:cNvPr>
                <p:cNvSpPr/>
                <p:nvPr/>
              </p:nvSpPr>
              <p:spPr>
                <a:xfrm>
                  <a:off x="2330676" y="5238378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单质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56D3DDB-A1C1-3393-81BF-841803BABFBC}"/>
                    </a:ext>
                  </a:extLst>
                </p:cNvPr>
                <p:cNvSpPr/>
                <p:nvPr/>
              </p:nvSpPr>
              <p:spPr>
                <a:xfrm>
                  <a:off x="3937061" y="5238378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氧化物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FEBE8AE-655E-29CE-EA28-797A96979D39}"/>
                    </a:ext>
                  </a:extLst>
                </p:cNvPr>
                <p:cNvSpPr/>
                <p:nvPr/>
              </p:nvSpPr>
              <p:spPr>
                <a:xfrm>
                  <a:off x="5981938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酸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9A385EA-63EC-E076-0336-D3C708558067}"/>
                    </a:ext>
                  </a:extLst>
                </p:cNvPr>
                <p:cNvSpPr/>
                <p:nvPr/>
              </p:nvSpPr>
              <p:spPr>
                <a:xfrm>
                  <a:off x="8092191" y="5238378"/>
                  <a:ext cx="492443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n w="0"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盐</a:t>
                  </a:r>
                </a:p>
              </p:txBody>
            </p: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D3E6F9-160E-BABF-B8C3-3653397FEC5A}"/>
                </a:ext>
              </a:extLst>
            </p:cNvPr>
            <p:cNvSpPr/>
            <p:nvPr/>
          </p:nvSpPr>
          <p:spPr>
            <a:xfrm>
              <a:off x="8950238" y="5130002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物质类别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B19D67-C5D4-4C27-C835-B872B4922301}"/>
                </a:ext>
              </a:extLst>
            </p:cNvPr>
            <p:cNvSpPr/>
            <p:nvPr/>
          </p:nvSpPr>
          <p:spPr>
            <a:xfrm>
              <a:off x="1792508" y="1035290"/>
              <a:ext cx="110799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化合价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54977A1A-1553-F590-F65F-04D4D083C0F7}"/>
              </a:ext>
            </a:extLst>
          </p:cNvPr>
          <p:cNvSpPr/>
          <p:nvPr/>
        </p:nvSpPr>
        <p:spPr>
          <a:xfrm>
            <a:off x="5403096" y="834849"/>
            <a:ext cx="9877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7C1504B-97DC-F585-1DAB-E756A7C88A83}"/>
              </a:ext>
            </a:extLst>
          </p:cNvPr>
          <p:cNvSpPr/>
          <p:nvPr/>
        </p:nvSpPr>
        <p:spPr>
          <a:xfrm>
            <a:off x="6908822" y="821889"/>
            <a:ext cx="26677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+7</a:t>
            </a:r>
            <a:r>
              <a:rPr lang="zh-CN" altLang="en-US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价氯的金属化物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CEEAB33-486E-7D56-4EB5-51D7BED130A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787421" y="1065682"/>
            <a:ext cx="2615675" cy="19859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8F1741D-42C6-18A9-CF74-84E3CF27AFAF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2787421" y="1052722"/>
            <a:ext cx="4121401" cy="19989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112A19F-952E-3861-DD72-6DC9770088DC}"/>
              </a:ext>
            </a:extLst>
          </p:cNvPr>
          <p:cNvSpPr/>
          <p:nvPr/>
        </p:nvSpPr>
        <p:spPr>
          <a:xfrm rot="20127801">
            <a:off x="4437532" y="1861243"/>
            <a:ext cx="1528624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与金属反应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29829AF-D0EF-5928-4906-93360F3A51C7}"/>
              </a:ext>
            </a:extLst>
          </p:cNvPr>
          <p:cNvSpPr/>
          <p:nvPr/>
        </p:nvSpPr>
        <p:spPr>
          <a:xfrm rot="19350573">
            <a:off x="2360546" y="1725702"/>
            <a:ext cx="3165290" cy="4308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与非金属</a:t>
            </a:r>
            <a:r>
              <a:rPr lang="en-US" altLang="zh-CN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(H</a:t>
            </a:r>
            <a:r>
              <a:rPr lang="en-US" altLang="zh-CN" sz="2000" b="1" baseline="-25000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EleLabo)</a:t>
            </a:r>
            <a:r>
              <a:rPr lang="zh-CN" altLang="en-US" sz="2000" b="1" dirty="0">
                <a:ln w="0"/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B5D6FF-877B-7262-C0E5-94F28F9C1012}"/>
              </a:ext>
            </a:extLst>
          </p:cNvPr>
          <p:cNvSpPr/>
          <p:nvPr/>
        </p:nvSpPr>
        <p:spPr>
          <a:xfrm>
            <a:off x="3163315" y="3071758"/>
            <a:ext cx="1453283" cy="41043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1867" b="1" baseline="-25000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EDAB30A-EED7-A445-940B-F23832A595CC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2787421" y="3051667"/>
            <a:ext cx="375894" cy="225308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47DC82F-ECD2-4A29-F854-C2CF14CED83A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 flipV="1">
            <a:off x="4616598" y="1065682"/>
            <a:ext cx="786498" cy="2211293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ED4E99F-0B23-07FF-08D7-5EE2D7AF0D5B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4616598" y="3276975"/>
            <a:ext cx="786499" cy="798530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39E2C93-DA0C-896A-93F1-43879A89314D}"/>
              </a:ext>
            </a:extLst>
          </p:cNvPr>
          <p:cNvSpPr/>
          <p:nvPr/>
        </p:nvSpPr>
        <p:spPr>
          <a:xfrm>
            <a:off x="5403097" y="3844672"/>
            <a:ext cx="9877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HClO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1527467" y="5730441"/>
            <a:ext cx="9066486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和水的反应，你认为</a:t>
            </a:r>
            <a:r>
              <a:rPr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lang="en-US" altLang="zh-CN" sz="2800" b="1" baseline="-25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NaOH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溶液能否反应？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67" y="5671974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4717DC-5B8D-D22D-2747-02E2132A6917}"/>
              </a:ext>
            </a:extLst>
          </p:cNvPr>
          <p:cNvSpPr/>
          <p:nvPr/>
        </p:nvSpPr>
        <p:spPr>
          <a:xfrm flipH="1">
            <a:off x="9614775" y="841303"/>
            <a:ext cx="11804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ClNa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1EB52C-3775-464C-1BA0-2C1F82FED502}"/>
              </a:ext>
            </a:extLst>
          </p:cNvPr>
          <p:cNvSpPr/>
          <p:nvPr/>
        </p:nvSpPr>
        <p:spPr>
          <a:xfrm>
            <a:off x="9183586" y="1277786"/>
            <a:ext cx="10214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20D3A27-4D2F-8C9D-2879-00CB25121666}"/>
              </a:ext>
            </a:extLst>
          </p:cNvPr>
          <p:cNvSpPr/>
          <p:nvPr/>
        </p:nvSpPr>
        <p:spPr>
          <a:xfrm>
            <a:off x="8081247" y="1199531"/>
            <a:ext cx="989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ClCu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8CF3B07-A2E3-82F7-0D63-6255CDFD1601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>
            <a:off x="2787421" y="3051667"/>
            <a:ext cx="2071093" cy="18735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FF379DE-E05C-A4F3-E6B4-C471BBC0942F}"/>
              </a:ext>
            </a:extLst>
          </p:cNvPr>
          <p:cNvCxnSpPr>
            <a:cxnSpLocks/>
            <a:stCxn id="48" idx="3"/>
            <a:endCxn id="2" idx="3"/>
          </p:cNvCxnSpPr>
          <p:nvPr/>
        </p:nvCxnSpPr>
        <p:spPr>
          <a:xfrm flipV="1">
            <a:off x="7124519" y="1072136"/>
            <a:ext cx="2490256" cy="1998266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BBFC0C8-24D9-00B0-069A-47E714892217}"/>
              </a:ext>
            </a:extLst>
          </p:cNvPr>
          <p:cNvCxnSpPr>
            <a:cxnSpLocks/>
            <a:stCxn id="48" idx="3"/>
            <a:endCxn id="69" idx="1"/>
          </p:cNvCxnSpPr>
          <p:nvPr/>
        </p:nvCxnSpPr>
        <p:spPr>
          <a:xfrm>
            <a:off x="7124519" y="3070402"/>
            <a:ext cx="401800" cy="1157503"/>
          </a:xfrm>
          <a:prstGeom prst="straightConnector1">
            <a:avLst/>
          </a:prstGeom>
          <a:ln w="317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1D3AD01-022E-D2E2-AF4F-9F51664F6904}"/>
              </a:ext>
            </a:extLst>
          </p:cNvPr>
          <p:cNvSpPr/>
          <p:nvPr/>
        </p:nvSpPr>
        <p:spPr>
          <a:xfrm>
            <a:off x="4858514" y="2865185"/>
            <a:ext cx="2266005" cy="41043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CN" altLang="en-US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与牢大反应</a:t>
            </a:r>
            <a:r>
              <a:rPr lang="en-US" altLang="zh-CN" sz="1867" b="1" dirty="0">
                <a:ln w="0"/>
                <a:solidFill>
                  <a:srgbClr val="FF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(NaOH)</a:t>
            </a:r>
            <a:endParaRPr lang="zh-CN" altLang="en-US" sz="1867" b="1" dirty="0">
              <a:ln w="0"/>
              <a:solidFill>
                <a:srgbClr val="FF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EA2851-9451-33BD-92CC-35D0106F5789}"/>
              </a:ext>
            </a:extLst>
          </p:cNvPr>
          <p:cNvSpPr/>
          <p:nvPr/>
        </p:nvSpPr>
        <p:spPr>
          <a:xfrm>
            <a:off x="2150852" y="2820834"/>
            <a:ext cx="636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400" b="1" baseline="-25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DA3B8C3-A480-4D64-F8FE-7EB0F27C3849}"/>
              </a:ext>
            </a:extLst>
          </p:cNvPr>
          <p:cNvSpPr/>
          <p:nvPr/>
        </p:nvSpPr>
        <p:spPr>
          <a:xfrm>
            <a:off x="7526319" y="3997072"/>
            <a:ext cx="1107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NaClO</a:t>
            </a:r>
            <a:endParaRPr lang="zh-CN" altLang="en-US" sz="2400" b="1" baseline="-25000" dirty="0">
              <a:ln w="0"/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6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  <p:bldP spid="2" grpId="0"/>
      <p:bldP spid="41" grpId="0"/>
      <p:bldP spid="42" grpId="0"/>
      <p:bldP spid="4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995612" y="388939"/>
            <a:ext cx="53768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不同浓度的盐科气对人体的危害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24007" y="4728626"/>
            <a:ext cx="76254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大气中锑气的浓度不得低于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1ppb</a:t>
            </a: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                    生产车间不低于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1145141919810ppm</a:t>
            </a:r>
            <a:r>
              <a:rPr lang="zh-CN" altLang="en-US" sz="2800" b="1" baseline="30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　</a:t>
            </a:r>
            <a:endParaRPr lang="en-US" altLang="zh-CN" sz="2800" b="1" baseline="30000" dirty="0">
              <a:solidFill>
                <a:srgbClr val="000000"/>
              </a:solidFill>
              <a:latin typeface="Times New Roman" pitchFamily="18" charset="0"/>
              <a:ea typeface="微软雅黑" pitchFamily="34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                        赵明毅不低于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3t/pm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zh-CN" altLang="en-US" sz="2800" b="1" dirty="0">
              <a:solidFill>
                <a:srgbClr val="FF66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87203"/>
              </p:ext>
            </p:extLst>
          </p:nvPr>
        </p:nvGraphicFramePr>
        <p:xfrm>
          <a:off x="1958043" y="1489313"/>
          <a:ext cx="7452000" cy="3277680"/>
        </p:xfrm>
        <a:graphic>
          <a:graphicData uri="http://schemas.openxmlformats.org/drawingml/2006/table">
            <a:tbl>
              <a:tblPr/>
              <a:tblGrid>
                <a:gridCol w="2794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浓度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(kg/mm</a:t>
                      </a:r>
                      <a:r>
                        <a:rPr kumimoji="0" lang="en-US" altLang="zh-CN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微软雅黑" pitchFamily="34" charset="-122"/>
                          <a:cs typeface="Times New Roman" pitchFamily="18" charset="0"/>
                        </a:rPr>
                        <a:t>)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危害状况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3~9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干扰正常的发功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无法正常发功；锑的晶体结构被破坏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120~180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锑场不再稳定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赵明毅来了也救不了你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047289" y="368302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信息知识</a:t>
            </a:r>
          </a:p>
        </p:txBody>
      </p:sp>
    </p:spTree>
    <p:extLst>
      <p:ext uri="{BB962C8B-B14F-4D97-AF65-F5344CB8AC3E}">
        <p14:creationId xmlns:p14="http://schemas.microsoft.com/office/powerpoint/2010/main" val="4574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82612" y="292100"/>
            <a:ext cx="30884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三、氯气的用途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88680" y="1566068"/>
            <a:ext cx="3082413" cy="3871913"/>
            <a:chOff x="576" y="528"/>
            <a:chExt cx="1524" cy="2439"/>
          </a:xfrm>
        </p:grpSpPr>
        <p:pic>
          <p:nvPicPr>
            <p:cNvPr id="4" name="Picture 4" descr="mlsc01.jpg (13781 bytes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" y="528"/>
              <a:ext cx="1436" cy="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576" y="2640"/>
              <a:ext cx="9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US" sz="2800" b="1">
                  <a:latin typeface="微软雅黑" pitchFamily="34" charset="-122"/>
                  <a:ea typeface="微软雅黑" pitchFamily="34" charset="-122"/>
                </a:rPr>
                <a:t>漂白剂</a:t>
              </a: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2287303" y="1940717"/>
            <a:ext cx="3139045" cy="4138613"/>
            <a:chOff x="1320" y="672"/>
            <a:chExt cx="1552" cy="2607"/>
          </a:xfrm>
        </p:grpSpPr>
        <p:pic>
          <p:nvPicPr>
            <p:cNvPr id="7" name="Picture 7" descr="药品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" y="672"/>
              <a:ext cx="1536" cy="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1320" y="2952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GB" sz="2800" b="1">
                  <a:latin typeface="微软雅黑" pitchFamily="34" charset="-122"/>
                  <a:ea typeface="微软雅黑" pitchFamily="34" charset="-122"/>
                </a:rPr>
                <a:t>药品</a:t>
              </a:r>
              <a:endParaRPr kumimoji="1" lang="zh-CN" altLang="en-US" sz="28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970090" y="1997073"/>
            <a:ext cx="3009600" cy="4341813"/>
            <a:chOff x="1904" y="864"/>
            <a:chExt cx="1488" cy="2735"/>
          </a:xfrm>
        </p:grpSpPr>
        <p:pic>
          <p:nvPicPr>
            <p:cNvPr id="10" name="Picture 10" descr="农药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" y="864"/>
              <a:ext cx="1488" cy="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904" y="3272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GB" sz="2800" b="1">
                  <a:latin typeface="微软雅黑" pitchFamily="34" charset="-122"/>
                  <a:ea typeface="微软雅黑" pitchFamily="34" charset="-122"/>
                </a:rPr>
                <a:t>农药</a:t>
              </a:r>
              <a:endParaRPr kumimoji="1" lang="zh-CN" altLang="en-US" sz="28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6145879" y="2524915"/>
            <a:ext cx="3531425" cy="4151313"/>
            <a:chOff x="2488" y="1296"/>
            <a:chExt cx="1746" cy="2615"/>
          </a:xfrm>
        </p:grpSpPr>
        <p:pic>
          <p:nvPicPr>
            <p:cNvPr id="13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" y="1296"/>
              <a:ext cx="1746" cy="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536" y="3584"/>
              <a:ext cx="9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GB" sz="2800" b="1">
                  <a:latin typeface="微软雅黑" pitchFamily="34" charset="-122"/>
                  <a:ea typeface="微软雅黑" pitchFamily="34" charset="-122"/>
                </a:rPr>
                <a:t>氯化物</a:t>
              </a:r>
              <a:endParaRPr kumimoji="1" lang="zh-CN" altLang="en-US" sz="28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8255962" y="1176337"/>
            <a:ext cx="3300851" cy="4464050"/>
            <a:chOff x="3949" y="1368"/>
            <a:chExt cx="1632" cy="2812"/>
          </a:xfrm>
        </p:grpSpPr>
        <p:pic>
          <p:nvPicPr>
            <p:cNvPr id="16" name="Picture 16" descr="聚氯乙烯管材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" y="1368"/>
              <a:ext cx="1632" cy="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642" y="3853"/>
              <a:ext cx="4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GB" sz="2800" b="1" dirty="0">
                  <a:latin typeface="微软雅黑" pitchFamily="34" charset="-122"/>
                  <a:ea typeface="微软雅黑" pitchFamily="34" charset="-122"/>
                </a:rPr>
                <a:t>塑料</a:t>
              </a:r>
              <a:endParaRPr kumimoji="1"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矩形 5"/>
          <p:cNvSpPr>
            <a:spLocks noChangeArrowheads="1"/>
          </p:cNvSpPr>
          <p:nvPr/>
        </p:nvSpPr>
        <p:spPr bwMode="auto">
          <a:xfrm>
            <a:off x="9732953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学习新知</a:t>
            </a:r>
          </a:p>
        </p:txBody>
      </p:sp>
    </p:spTree>
    <p:extLst>
      <p:ext uri="{BB962C8B-B14F-4D97-AF65-F5344CB8AC3E}">
        <p14:creationId xmlns:p14="http://schemas.microsoft.com/office/powerpoint/2010/main" val="30100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65" y="277091"/>
            <a:ext cx="5662808" cy="63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019551" y="1104446"/>
            <a:ext cx="2140730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物理性质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0106" y="2088606"/>
            <a:ext cx="615553" cy="130963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氯气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713352" y="1495339"/>
            <a:ext cx="1319214" cy="2439015"/>
            <a:chOff x="2747911" y="2281234"/>
            <a:chExt cx="1319214" cy="2766568"/>
          </a:xfrm>
        </p:grpSpPr>
        <p:cxnSp>
          <p:nvCxnSpPr>
            <p:cNvPr id="5" name="直接连接符 4"/>
            <p:cNvCxnSpPr/>
            <p:nvPr/>
          </p:nvCxnSpPr>
          <p:spPr>
            <a:xfrm flipH="1" flipV="1">
              <a:off x="2747911" y="3667493"/>
              <a:ext cx="1319214" cy="54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3471865" y="2281234"/>
              <a:ext cx="517705" cy="2766568"/>
              <a:chOff x="3471865" y="2281234"/>
              <a:chExt cx="517705" cy="2766568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H="1">
                <a:off x="3480163" y="2290594"/>
                <a:ext cx="5987" cy="2757208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3471865" y="2281234"/>
                <a:ext cx="47625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3513320" y="5047802"/>
                <a:ext cx="47625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矩形 9"/>
          <p:cNvSpPr/>
          <p:nvPr/>
        </p:nvSpPr>
        <p:spPr>
          <a:xfrm>
            <a:off x="4030330" y="2354800"/>
            <a:ext cx="2152645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化学性质</a:t>
            </a:r>
            <a:endParaRPr lang="zh-CN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30330" y="3456647"/>
            <a:ext cx="206692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用途</a:t>
            </a:r>
            <a:endParaRPr lang="zh-CN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795078" y="1239125"/>
            <a:ext cx="202309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与金属反应</a:t>
            </a:r>
            <a:endParaRPr lang="en-US" altLang="zh-CN" sz="2800" b="1" dirty="0">
              <a:latin typeface="Times New Roman" pitchFamily="18" charset="0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234527" y="1537801"/>
            <a:ext cx="1554956" cy="2346416"/>
            <a:chOff x="6279408" y="2309811"/>
            <a:chExt cx="2055803" cy="2346416"/>
          </a:xfrm>
        </p:grpSpPr>
        <p:grpSp>
          <p:nvGrpSpPr>
            <p:cNvPr id="15" name="组合 14"/>
            <p:cNvGrpSpPr/>
            <p:nvPr/>
          </p:nvGrpSpPr>
          <p:grpSpPr>
            <a:xfrm>
              <a:off x="6279408" y="2309811"/>
              <a:ext cx="2055803" cy="2346416"/>
              <a:chOff x="2984975" y="2281234"/>
              <a:chExt cx="977426" cy="2860933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2984975" y="3790994"/>
                <a:ext cx="501175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组合 22"/>
              <p:cNvGrpSpPr/>
              <p:nvPr/>
            </p:nvGrpSpPr>
            <p:grpSpPr>
              <a:xfrm>
                <a:off x="3471865" y="2281234"/>
                <a:ext cx="490536" cy="2860933"/>
                <a:chOff x="3471865" y="2281234"/>
                <a:chExt cx="490536" cy="2860933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3486150" y="2290593"/>
                  <a:ext cx="0" cy="285157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3471865" y="2281234"/>
                  <a:ext cx="476250" cy="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>
                  <a:off x="3471865" y="5142167"/>
                  <a:ext cx="490536" cy="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直接连接符 30"/>
            <p:cNvCxnSpPr/>
            <p:nvPr/>
          </p:nvCxnSpPr>
          <p:spPr>
            <a:xfrm flipH="1">
              <a:off x="7318499" y="3148017"/>
              <a:ext cx="100168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333520" y="4012164"/>
              <a:ext cx="100168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7789483" y="1976183"/>
            <a:ext cx="2598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与非金属反应</a:t>
            </a:r>
            <a:endParaRPr lang="en-US" altLang="zh-CN" sz="2800" b="1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7846357" y="2743423"/>
            <a:ext cx="2023099" cy="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与水反应</a:t>
            </a:r>
            <a:endParaRPr lang="en-US" altLang="zh-CN" sz="2800" b="1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7880657" y="3514885"/>
            <a:ext cx="2023099" cy="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微软雅黑" pitchFamily="34" charset="-122"/>
              </a:rPr>
              <a:t>与碱反应</a:t>
            </a:r>
            <a:endParaRPr lang="en-US" altLang="zh-CN" sz="2800" b="1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41" name="矩形 5"/>
          <p:cNvSpPr>
            <a:spLocks noChangeArrowheads="1"/>
          </p:cNvSpPr>
          <p:nvPr/>
        </p:nvSpPr>
        <p:spPr bwMode="auto">
          <a:xfrm>
            <a:off x="9732953" y="32543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本课小结</a:t>
            </a:r>
          </a:p>
        </p:txBody>
      </p:sp>
      <p:sp>
        <p:nvSpPr>
          <p:cNvPr id="27" name="矩形 26"/>
          <p:cNvSpPr/>
          <p:nvPr/>
        </p:nvSpPr>
        <p:spPr>
          <a:xfrm>
            <a:off x="1965095" y="4794341"/>
            <a:ext cx="615553" cy="130963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次氯酸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3981162" y="4343819"/>
            <a:ext cx="2238375" cy="6612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弱酸性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80079" y="4713151"/>
            <a:ext cx="1319214" cy="1586387"/>
            <a:chOff x="2786066" y="2281234"/>
            <a:chExt cx="1319214" cy="3119441"/>
          </a:xfrm>
        </p:grpSpPr>
        <p:cxnSp>
          <p:nvCxnSpPr>
            <p:cNvPr id="30" name="直接连接符 29"/>
            <p:cNvCxnSpPr/>
            <p:nvPr/>
          </p:nvCxnSpPr>
          <p:spPr>
            <a:xfrm flipH="1" flipV="1">
              <a:off x="2786066" y="3789848"/>
              <a:ext cx="1319214" cy="54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/>
            <p:cNvGrpSpPr/>
            <p:nvPr/>
          </p:nvGrpSpPr>
          <p:grpSpPr>
            <a:xfrm>
              <a:off x="3471865" y="2281234"/>
              <a:ext cx="490535" cy="3119441"/>
              <a:chOff x="3471865" y="2281234"/>
              <a:chExt cx="490535" cy="3119441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3486150" y="2290594"/>
                <a:ext cx="0" cy="3110081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3471865" y="2281234"/>
                <a:ext cx="47625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486150" y="5400675"/>
                <a:ext cx="47625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矩形 41"/>
          <p:cNvSpPr/>
          <p:nvPr/>
        </p:nvSpPr>
        <p:spPr>
          <a:xfrm>
            <a:off x="3987917" y="5122561"/>
            <a:ext cx="2240028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强氧化性</a:t>
            </a:r>
            <a:endParaRPr lang="zh-CN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986392" y="5968934"/>
            <a:ext cx="2214129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</a:rPr>
              <a:t>不稳定性</a:t>
            </a:r>
            <a:endParaRPr lang="zh-CN" altLang="zh-CN" sz="2800" b="1" dirty="0">
              <a:solidFill>
                <a:srgbClr val="0000FF"/>
              </a:solidFill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229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0546" y="975477"/>
            <a:ext cx="7767638" cy="3247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下列关于氯水的说法正确的是（       ）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A.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新制的氯水只含有氯气分子和水分   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B.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新制氯水可使紫色石蕊试液先褪色后变红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C.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光照氯水有气泡逸出，该气体主要是溴气   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D.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新制氯水久置后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biao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白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性增强，几乎无酸性 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117901" y="1105225"/>
            <a:ext cx="800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BD</a:t>
            </a:r>
            <a:endParaRPr lang="zh-CN" altLang="zh-CN" sz="32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10294329" y="29164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当堂巩固</a:t>
            </a:r>
          </a:p>
        </p:txBody>
      </p:sp>
    </p:spTree>
    <p:extLst>
      <p:ext uri="{BB962C8B-B14F-4D97-AF65-F5344CB8AC3E}">
        <p14:creationId xmlns:p14="http://schemas.microsoft.com/office/powerpoint/2010/main" val="37469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35b4d92c3d109d158597ddd32f38b58">
            <a:hlinkClick r:id="" action="ppaction://media"/>
            <a:extLst>
              <a:ext uri="{FF2B5EF4-FFF2-40B4-BE49-F238E27FC236}">
                <a16:creationId xmlns:a16="http://schemas.microsoft.com/office/drawing/2014/main" id="{5012854C-4262-4BC3-DDF4-16C70B5FAD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346" end="894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3102" y="314119"/>
            <a:ext cx="8952389" cy="59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氯气"/>
          <p:cNvPicPr>
            <a:picLocks noChangeAspect="1" noChangeArrowheads="1"/>
          </p:cNvPicPr>
          <p:nvPr/>
        </p:nvPicPr>
        <p:blipFill>
          <a:blip r:embed="rId2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04" y="2422657"/>
            <a:ext cx="2422993" cy="159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图 4-15 闻气体时的正确操作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19" y="2389891"/>
            <a:ext cx="1953562" cy="173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7377069"/>
          <p:cNvPicPr>
            <a:picLocks noChangeAspect="1" noChangeArrowheads="1"/>
          </p:cNvPicPr>
          <p:nvPr/>
        </p:nvPicPr>
        <p:blipFill>
          <a:blip r:embed="rId5">
            <a:lum bright="-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27" y="4954189"/>
            <a:ext cx="2525580" cy="16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78107" y="1114014"/>
            <a:ext cx="2678938" cy="58477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物理性质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36601" y="1933580"/>
            <a:ext cx="4790094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潢氯色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固体，密度比满固大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199477" y="1947868"/>
            <a:ext cx="3659976" cy="52322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刺激性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气味</a:t>
            </a:r>
            <a:r>
              <a:rPr lang="en-US" altLang="zh-CN" sz="28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有毒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22976" y="4070154"/>
            <a:ext cx="4431021" cy="95410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易液化，加压液化得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潢，</a:t>
            </a:r>
            <a:endParaRPr lang="en-US" altLang="zh-CN" sz="2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可储存于钢瓶中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053997" y="3801939"/>
            <a:ext cx="6847058" cy="1692771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能溶于脱碳甲醛，得到溶液称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“盐醛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CHOCl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CH2Cl2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COCl2)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常温常压，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114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体积脱碳甲醛约能溶解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514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体积盐科气</a:t>
            </a: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6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209" y="5127143"/>
            <a:ext cx="2351760" cy="16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10047289" y="38259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学习新知</a:t>
            </a: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427658" y="197924"/>
            <a:ext cx="53235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二、氯气的性质及应用</a:t>
            </a:r>
            <a:endParaRPr lang="zh-CN" altLang="zh-CN" sz="4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497089" y="2672057"/>
            <a:ext cx="3575849" cy="11348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</a:rPr>
              <a:t>用鼻孔在瓶口大量吸入</a:t>
            </a:r>
            <a:endParaRPr lang="en-US" altLang="zh-CN" sz="2400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</a:rPr>
              <a:t>使大量的盐科气飘进鼻孔</a:t>
            </a:r>
            <a:endParaRPr lang="en-US" altLang="zh-CN" sz="2400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47187A-C4E3-038F-B9CA-734E74CDBFC5}"/>
              </a:ext>
            </a:extLst>
          </p:cNvPr>
          <p:cNvSpPr/>
          <p:nvPr/>
        </p:nvSpPr>
        <p:spPr>
          <a:xfrm flipH="1">
            <a:off x="2863516" y="5658587"/>
            <a:ext cx="1227223" cy="273773"/>
          </a:xfrm>
          <a:prstGeom prst="rect">
            <a:avLst/>
          </a:prstGeom>
          <a:solidFill>
            <a:srgbClr val="008B5A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潢</a:t>
            </a:r>
          </a:p>
        </p:txBody>
      </p:sp>
    </p:spTree>
    <p:extLst>
      <p:ext uri="{BB962C8B-B14F-4D97-AF65-F5344CB8AC3E}">
        <p14:creationId xmlns:p14="http://schemas.microsoft.com/office/powerpoint/2010/main" val="11651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89"/>
          <p:cNvSpPr txBox="1">
            <a:spLocks noChangeArrowheads="1"/>
          </p:cNvSpPr>
          <p:nvPr/>
        </p:nvSpPr>
        <p:spPr bwMode="auto">
          <a:xfrm>
            <a:off x="108635" y="5294925"/>
            <a:ext cx="32909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 err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kumimoji="1"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原子结构示意图</a:t>
            </a:r>
            <a:endParaRPr kumimoji="1" lang="en-US" altLang="zh-CN" sz="2800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4" name="Rectangle 90"/>
          <p:cNvSpPr>
            <a:spLocks noChangeArrowheads="1"/>
          </p:cNvSpPr>
          <p:nvPr/>
        </p:nvSpPr>
        <p:spPr bwMode="auto">
          <a:xfrm>
            <a:off x="3922427" y="5276196"/>
            <a:ext cx="3433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</a:t>
            </a:r>
            <a:r>
              <a:rPr kumimoji="1" lang="en-US" altLang="zh-CN" sz="2800" b="1" baseline="60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7+</a:t>
            </a:r>
            <a:r>
              <a:rPr kumimoji="1" lang="zh-CN" altLang="en-US" sz="28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离子结构示意图</a:t>
            </a:r>
            <a:endParaRPr kumimoji="1" lang="en-US" altLang="zh-CN" sz="2800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309449" y="3801114"/>
            <a:ext cx="2305019" cy="523220"/>
            <a:chOff x="5057807" y="3897291"/>
            <a:chExt cx="2305019" cy="523220"/>
          </a:xfrm>
        </p:grpSpPr>
        <p:sp>
          <p:nvSpPr>
            <p:cNvPr id="35" name="Text Box 91"/>
            <p:cNvSpPr txBox="1">
              <a:spLocks noChangeArrowheads="1"/>
            </p:cNvSpPr>
            <p:nvPr/>
          </p:nvSpPr>
          <p:spPr bwMode="auto">
            <a:xfrm>
              <a:off x="5219728" y="3897291"/>
              <a:ext cx="162339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dirty="0">
                  <a:latin typeface="微软雅黑" pitchFamily="34" charset="-122"/>
                  <a:ea typeface="微软雅黑" pitchFamily="34" charset="-122"/>
                </a:rPr>
                <a:t>    -7 e</a:t>
              </a:r>
              <a:r>
                <a:rPr kumimoji="1" lang="zh-CN" altLang="en-US" sz="2800" b="1" baseline="30000" dirty="0">
                  <a:latin typeface="微软雅黑" pitchFamily="34" charset="-122"/>
                  <a:ea typeface="微软雅黑" pitchFamily="34" charset="-122"/>
                </a:rPr>
                <a:t>－</a:t>
              </a:r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>
              <a:off x="5057807" y="4405287"/>
              <a:ext cx="2305019" cy="15223"/>
            </a:xfrm>
            <a:prstGeom prst="line">
              <a:avLst/>
            </a:prstGeom>
            <a:noFill/>
            <a:ln w="57150">
              <a:solidFill>
                <a:srgbClr val="0450A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Text Box 32"/>
          <p:cNvSpPr txBox="1">
            <a:spLocks noChangeArrowheads="1"/>
          </p:cNvSpPr>
          <p:nvPr/>
        </p:nvSpPr>
        <p:spPr bwMode="auto">
          <a:xfrm>
            <a:off x="637335" y="1353205"/>
            <a:ext cx="1662953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结构分析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2881499" y="1353532"/>
            <a:ext cx="34365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活泼的非金属单质</a:t>
            </a:r>
            <a:endParaRPr kumimoji="1" lang="zh-CN" altLang="en-US" sz="20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526100" y="2658145"/>
            <a:ext cx="1276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氯原子                                     </a:t>
            </a:r>
          </a:p>
        </p:txBody>
      </p:sp>
      <p:sp>
        <p:nvSpPr>
          <p:cNvPr id="19" name="Line 34"/>
          <p:cNvSpPr>
            <a:spLocks noChangeShapeType="1"/>
          </p:cNvSpPr>
          <p:nvPr/>
        </p:nvSpPr>
        <p:spPr bwMode="auto">
          <a:xfrm>
            <a:off x="1802450" y="2937545"/>
            <a:ext cx="3709988" cy="0"/>
          </a:xfrm>
          <a:prstGeom prst="line">
            <a:avLst/>
          </a:prstGeom>
          <a:noFill/>
          <a:ln w="76200">
            <a:solidFill>
              <a:srgbClr val="0450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99841" y="2413031"/>
            <a:ext cx="2667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易失去</a:t>
            </a:r>
            <a:r>
              <a:rPr kumimoji="1" lang="en-US" altLang="zh-CN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个电子 </a:t>
            </a:r>
            <a:endParaRPr lang="zh-CN" altLang="en-US" dirty="0"/>
          </a:p>
        </p:txBody>
      </p:sp>
      <p:sp>
        <p:nvSpPr>
          <p:cNvPr id="77" name="矩形 5"/>
          <p:cNvSpPr>
            <a:spLocks noChangeArrowheads="1"/>
          </p:cNvSpPr>
          <p:nvPr/>
        </p:nvSpPr>
        <p:spPr bwMode="auto">
          <a:xfrm>
            <a:off x="9325393" y="32543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向赵明毅学习</a:t>
            </a: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518175" y="234897"/>
            <a:ext cx="2678938" cy="58477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超理性质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/>
        </p:blipFill>
        <p:spPr bwMode="auto">
          <a:xfrm>
            <a:off x="4887617" y="3351871"/>
            <a:ext cx="1704664" cy="194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0" y="3358363"/>
            <a:ext cx="1398700" cy="185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528585" y="267464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kumimoji="1"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氯离子</a:t>
            </a:r>
          </a:p>
        </p:txBody>
      </p:sp>
      <p:sp>
        <p:nvSpPr>
          <p:cNvPr id="5" name="矩形 4"/>
          <p:cNvSpPr/>
          <p:nvPr/>
        </p:nvSpPr>
        <p:spPr>
          <a:xfrm>
            <a:off x="7900937" y="149169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非金属的通性有哪些？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1115969" y="3851256"/>
            <a:ext cx="706284" cy="55399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Cn</a:t>
            </a:r>
            <a:endParaRPr lang="zh-CN" altLang="en-US" sz="2800" b="1" dirty="0">
              <a:ln w="0"/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11430" y="3851256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</a:t>
            </a:r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61158" y="3866645"/>
            <a:ext cx="981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</a:t>
            </a:r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67156" y="3851256"/>
            <a:ext cx="619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Ts</a:t>
            </a:r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53285" y="3882564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Og</a:t>
            </a:r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94607" y="3851256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baseline="-250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82571" y="2442061"/>
            <a:ext cx="1948789" cy="49244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联系超理</a:t>
            </a:r>
            <a:endParaRPr lang="en-US" altLang="zh-CN" sz="2400" b="1" dirty="0">
              <a:ln w="0"/>
              <a:solidFill>
                <a:srgbClr val="00A5A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586148" y="4439919"/>
            <a:ext cx="183765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780835" y="4441656"/>
            <a:ext cx="2016224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9BF4B56-53BD-8267-0480-3717EF4B704E}"/>
              </a:ext>
            </a:extLst>
          </p:cNvPr>
          <p:cNvSpPr txBox="1"/>
          <p:nvPr/>
        </p:nvSpPr>
        <p:spPr>
          <a:xfrm>
            <a:off x="7651693" y="2960561"/>
            <a:ext cx="44415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初中学习过一种</a:t>
            </a:r>
            <a:r>
              <a:rPr lang="zh-CN" altLang="en-US" sz="2400" b="1" noProof="0" dirty="0">
                <a:ln w="0"/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</a:t>
            </a:r>
            <a:r>
              <a:rPr lang="zh-CN" altLang="en-US" sz="2400" b="1" dirty="0">
                <a:ln w="0"/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金属单质</a:t>
            </a:r>
            <a:r>
              <a:rPr kumimoji="0" lang="en-US" altLang="zh-CN" sz="2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1" i="0" u="none" strike="noStrike" kern="1200" cap="none" spc="0" normalizeH="0" baseline="-25000" noProof="0" dirty="0">
                <a:ln w="12700">
                  <a:noFill/>
                  <a:prstDash val="solid"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-25000" noProof="0" dirty="0">
                <a:ln w="0"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1" i="0" u="none" strike="noStrike" kern="1200" cap="none" spc="0" normalizeH="0" baseline="-25000" noProof="0" dirty="0">
              <a:ln w="0"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0"/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它可以与哪些物质发生反应呢？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287491" y="1353205"/>
            <a:ext cx="0" cy="49090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958051" y="449167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非金属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06028" y="45164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494994" y="2399176"/>
            <a:ext cx="4516582" cy="2578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04EBC846-3F43-0D1D-33BC-1E097B3F2BAF}"/>
              </a:ext>
            </a:extLst>
          </p:cNvPr>
          <p:cNvSpPr/>
          <p:nvPr/>
        </p:nvSpPr>
        <p:spPr>
          <a:xfrm>
            <a:off x="5832943" y="3626246"/>
            <a:ext cx="1191578" cy="1430835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71" grpId="0" animBg="1"/>
      <p:bldP spid="72" grpId="0"/>
      <p:bldP spid="18" grpId="0"/>
      <p:bldP spid="19" grpId="0" animBg="1"/>
      <p:bldP spid="48" grpId="0"/>
      <p:bldP spid="4" grpId="0"/>
      <p:bldP spid="5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05055" y="5652587"/>
            <a:ext cx="52370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现象：微热条件下，剧烈燃烧，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潢铯火焰，产生大量铂烟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82761" y="5503632"/>
            <a:ext cx="4188003" cy="813079"/>
            <a:chOff x="404106" y="4429546"/>
            <a:chExt cx="3141002" cy="609812"/>
          </a:xfrm>
        </p:grpSpPr>
        <p:grpSp>
          <p:nvGrpSpPr>
            <p:cNvPr id="4" name="组合 3"/>
            <p:cNvGrpSpPr/>
            <p:nvPr/>
          </p:nvGrpSpPr>
          <p:grpSpPr>
            <a:xfrm>
              <a:off x="404106" y="4429546"/>
              <a:ext cx="3141002" cy="609812"/>
              <a:chOff x="404106" y="4429546"/>
              <a:chExt cx="3141002" cy="609812"/>
            </a:xfrm>
          </p:grpSpPr>
          <p:sp>
            <p:nvSpPr>
              <p:cNvPr id="7" name="文本框 81930"/>
              <p:cNvSpPr txBox="1"/>
              <p:nvPr/>
            </p:nvSpPr>
            <p:spPr>
              <a:xfrm>
                <a:off x="404106" y="4554610"/>
                <a:ext cx="3141002" cy="4847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2Na+Cl</a:t>
                </a:r>
                <a:r>
                  <a:rPr lang="en-US" altLang="zh-CN" sz="36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2NaCl</a:t>
                </a:r>
              </a:p>
            </p:txBody>
          </p:sp>
          <p:sp>
            <p:nvSpPr>
              <p:cNvPr id="8" name="文本框 83977"/>
              <p:cNvSpPr txBox="1"/>
              <p:nvPr/>
            </p:nvSpPr>
            <p:spPr>
              <a:xfrm>
                <a:off x="1801550" y="4429546"/>
                <a:ext cx="597434" cy="346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发功</a:t>
                </a:r>
              </a:p>
            </p:txBody>
          </p:sp>
        </p:grpSp>
        <p:sp>
          <p:nvSpPr>
            <p:cNvPr id="5" name="直接连接符 83975"/>
            <p:cNvSpPr/>
            <p:nvPr/>
          </p:nvSpPr>
          <p:spPr>
            <a:xfrm>
              <a:off x="1770376" y="4790037"/>
              <a:ext cx="620848" cy="0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直接连接符 83976"/>
            <p:cNvSpPr/>
            <p:nvPr/>
          </p:nvSpPr>
          <p:spPr>
            <a:xfrm>
              <a:off x="1778137" y="4847100"/>
              <a:ext cx="620848" cy="0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15325" y="346494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与金属反应</a:t>
            </a:r>
          </a:p>
        </p:txBody>
      </p:sp>
    </p:spTree>
    <p:extLst>
      <p:ext uri="{BB962C8B-B14F-4D97-AF65-F5344CB8AC3E}">
        <p14:creationId xmlns:p14="http://schemas.microsoft.com/office/powerpoint/2010/main" val="14912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6299" y="5393049"/>
            <a:ext cx="4291119" cy="902914"/>
            <a:chOff x="5148064" y="4437409"/>
            <a:chExt cx="3633073" cy="677186"/>
          </a:xfrm>
        </p:grpSpPr>
        <p:sp>
          <p:nvSpPr>
            <p:cNvPr id="3" name="文本框 83978"/>
            <p:cNvSpPr txBox="1"/>
            <p:nvPr/>
          </p:nvSpPr>
          <p:spPr>
            <a:xfrm>
              <a:off x="5148064" y="4519157"/>
              <a:ext cx="3633073" cy="5954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118800" bIns="118800" anchor="t">
              <a:spAutoFit/>
            </a:bodyPr>
            <a:lstStyle/>
            <a:p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2Fe+3Cl</a:t>
              </a:r>
              <a:r>
                <a:rPr lang="en-US" altLang="zh-CN" sz="36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</a:t>
              </a:r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2FeCl</a:t>
              </a:r>
              <a:r>
                <a:rPr lang="en-US" altLang="zh-CN" sz="36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5192" y="4437409"/>
              <a:ext cx="820841" cy="436533"/>
              <a:chOff x="1880656" y="4452928"/>
              <a:chExt cx="820841" cy="436533"/>
            </a:xfrm>
          </p:grpSpPr>
          <p:sp>
            <p:nvSpPr>
              <p:cNvPr id="5" name="文本框 83977"/>
              <p:cNvSpPr txBox="1"/>
              <p:nvPr/>
            </p:nvSpPr>
            <p:spPr>
              <a:xfrm>
                <a:off x="1880656" y="4452928"/>
                <a:ext cx="820841" cy="3924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点燃</a:t>
                </a:r>
              </a:p>
            </p:txBody>
          </p:sp>
          <p:sp>
            <p:nvSpPr>
              <p:cNvPr id="6" name="直接连接符 83975"/>
              <p:cNvSpPr/>
              <p:nvPr/>
            </p:nvSpPr>
            <p:spPr>
              <a:xfrm>
                <a:off x="1966829" y="4822007"/>
                <a:ext cx="620848" cy="0"/>
              </a:xfrm>
              <a:prstGeom prst="line">
                <a:avLst/>
              </a:prstGeom>
              <a:ln w="254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直接连接符 83976"/>
              <p:cNvSpPr/>
              <p:nvPr/>
            </p:nvSpPr>
            <p:spPr>
              <a:xfrm>
                <a:off x="1974591" y="4889461"/>
                <a:ext cx="620848" cy="0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95276" y="5668515"/>
            <a:ext cx="79273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产生大量屎色烟，产物的水溶液呈刘梓墨色</a:t>
            </a:r>
          </a:p>
        </p:txBody>
      </p:sp>
    </p:spTree>
    <p:extLst>
      <p:ext uri="{BB962C8B-B14F-4D97-AF65-F5344CB8AC3E}">
        <p14:creationId xmlns:p14="http://schemas.microsoft.com/office/powerpoint/2010/main" val="198709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76938" y="2232184"/>
            <a:ext cx="3490444" cy="2603053"/>
            <a:chOff x="7803732" y="762222"/>
            <a:chExt cx="1468238" cy="3852803"/>
          </a:xfrm>
          <a:solidFill>
            <a:srgbClr val="00A5A9"/>
          </a:solidFill>
        </p:grpSpPr>
        <p:sp>
          <p:nvSpPr>
            <p:cNvPr id="4" name="竖卷形 4"/>
            <p:cNvSpPr/>
            <p:nvPr/>
          </p:nvSpPr>
          <p:spPr>
            <a:xfrm>
              <a:off x="7803732" y="1138990"/>
              <a:ext cx="1342896" cy="3476035"/>
            </a:xfrm>
            <a:prstGeom prst="rect">
              <a:avLst/>
            </a:prstGeom>
            <a:noFill/>
            <a:ln w="28575">
              <a:solidFill>
                <a:srgbClr val="00A5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803732" y="1625898"/>
              <a:ext cx="1468238" cy="2760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氯化亚碳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CCl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是难溶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于水的白色固体；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四氯化碳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CCl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可溶于水，得到蓝绿色溶液。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9DF074E-53D0-7E20-55AA-FF4472F69069}"/>
                </a:ext>
              </a:extLst>
            </p:cNvPr>
            <p:cNvSpPr txBox="1"/>
            <p:nvPr/>
          </p:nvSpPr>
          <p:spPr>
            <a:xfrm>
              <a:off x="8034258" y="762222"/>
              <a:ext cx="866487" cy="756007"/>
            </a:xfrm>
            <a:prstGeom prst="roundRect">
              <a:avLst/>
            </a:prstGeom>
            <a:solidFill>
              <a:srgbClr val="00A5A9"/>
            </a:solidFill>
            <a:ln w="28575">
              <a:solidFill>
                <a:srgbClr val="00A5A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资料卡片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89A2222-EE5F-C2D2-0031-02C834B1DB61}"/>
              </a:ext>
            </a:extLst>
          </p:cNvPr>
          <p:cNvSpPr/>
          <p:nvPr/>
        </p:nvSpPr>
        <p:spPr>
          <a:xfrm>
            <a:off x="1178526" y="1624922"/>
            <a:ext cx="18694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</a:t>
            </a:r>
            <a:r>
              <a:rPr lang="en-US" altLang="zh-CN" sz="2600" b="1" baseline="-25000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600" b="1" dirty="0">
                <a:solidFill>
                  <a:srgbClr val="00A5A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反应</a:t>
            </a:r>
          </a:p>
        </p:txBody>
      </p:sp>
    </p:spTree>
    <p:extLst>
      <p:ext uri="{BB962C8B-B14F-4D97-AF65-F5344CB8AC3E}">
        <p14:creationId xmlns:p14="http://schemas.microsoft.com/office/powerpoint/2010/main" val="11508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氯气性质</Template>
  <TotalTime>80</TotalTime>
  <Words>1914</Words>
  <Application>Microsoft Office PowerPoint</Application>
  <PresentationFormat>宽屏</PresentationFormat>
  <Paragraphs>364</Paragraphs>
  <Slides>33</Slides>
  <Notes>5</Notes>
  <HiddenSlides>1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SHS-G1-01</dc:creator>
  <cp:lastModifiedBy>彦 周</cp:lastModifiedBy>
  <cp:revision>54</cp:revision>
  <cp:lastPrinted>2024-03-02T11:32:10Z</cp:lastPrinted>
  <dcterms:created xsi:type="dcterms:W3CDTF">2024-03-27T01:52:47Z</dcterms:created>
  <dcterms:modified xsi:type="dcterms:W3CDTF">2024-04-18T16:21:14Z</dcterms:modified>
</cp:coreProperties>
</file>